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1" r:id="rId4"/>
    <p:sldId id="262" r:id="rId5"/>
    <p:sldId id="265" r:id="rId6"/>
    <p:sldId id="273" r:id="rId7"/>
    <p:sldId id="272" r:id="rId8"/>
    <p:sldId id="263" r:id="rId9"/>
    <p:sldId id="274" r:id="rId10"/>
    <p:sldId id="275" r:id="rId11"/>
    <p:sldId id="264" r:id="rId12"/>
    <p:sldId id="276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77" d="100"/>
          <a:sy n="77" d="100"/>
        </p:scale>
        <p:origin x="232" y="60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ata\Europaclub\Maddison%20vertical-file_02-2010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ata\Pireas\Unemploymeent_Migr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rdy\AppData\Local\Temp\amecoSerie.xm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GDP (constant 1990 GK $)</a:t>
            </a:r>
          </a:p>
        </c:rich>
      </c:tx>
      <c:layout>
        <c:manualLayout>
          <c:xMode val="edge"/>
          <c:yMode val="edge"/>
          <c:x val="0.3131796025496813"/>
          <c:y val="1.117321855290476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12 European Countries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GDP!$A$94:$A$208</c:f>
              <c:numCache>
                <c:formatCode>General</c:formatCode>
                <c:ptCount val="11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</c:numCache>
            </c:numRef>
          </c:cat>
          <c:val>
            <c:numRef>
              <c:f>GDP!$N$94:$N$208</c:f>
              <c:numCache>
                <c:formatCode>#,##0</c:formatCode>
                <c:ptCount val="115"/>
                <c:pt idx="0">
                  <c:v>624219.74197899166</c:v>
                </c:pt>
                <c:pt idx="1">
                  <c:v>623627.20720904553</c:v>
                </c:pt>
                <c:pt idx="2">
                  <c:v>630989.98595121701</c:v>
                </c:pt>
                <c:pt idx="3">
                  <c:v>645501.08143572544</c:v>
                </c:pt>
                <c:pt idx="4">
                  <c:v>657607.90790704498</c:v>
                </c:pt>
                <c:pt idx="5">
                  <c:v>675664.7227210406</c:v>
                </c:pt>
                <c:pt idx="6">
                  <c:v>697550.24281405914</c:v>
                </c:pt>
                <c:pt idx="7">
                  <c:v>726429.47692074487</c:v>
                </c:pt>
                <c:pt idx="8">
                  <c:v>723087.60394045827</c:v>
                </c:pt>
                <c:pt idx="9">
                  <c:v>746002.27796073444</c:v>
                </c:pt>
                <c:pt idx="10">
                  <c:v>752720.77625276893</c:v>
                </c:pt>
                <c:pt idx="11">
                  <c:v>787285.9097114373</c:v>
                </c:pt>
                <c:pt idx="12">
                  <c:v>815741.97861372714</c:v>
                </c:pt>
                <c:pt idx="13">
                  <c:v>840481.96799882164</c:v>
                </c:pt>
                <c:pt idx="14">
                  <c:v>791530.60406633187</c:v>
                </c:pt>
                <c:pt idx="15">
                  <c:v>806661.04679954087</c:v>
                </c:pt>
                <c:pt idx="16">
                  <c:v>837479.16779364343</c:v>
                </c:pt>
                <c:pt idx="17">
                  <c:v>812666.8848164815</c:v>
                </c:pt>
                <c:pt idx="18">
                  <c:v>782317.9133038529</c:v>
                </c:pt>
                <c:pt idx="19">
                  <c:v>723553.10035237321</c:v>
                </c:pt>
                <c:pt idx="20">
                  <c:v>741117.68780492945</c:v>
                </c:pt>
                <c:pt idx="21">
                  <c:v>737523.56755005661</c:v>
                </c:pt>
                <c:pt idx="22">
                  <c:v>803104.59791598236</c:v>
                </c:pt>
                <c:pt idx="23">
                  <c:v>794099.55089238321</c:v>
                </c:pt>
                <c:pt idx="24">
                  <c:v>859603.89161927719</c:v>
                </c:pt>
                <c:pt idx="25">
                  <c:v>906250.31727681425</c:v>
                </c:pt>
                <c:pt idx="26">
                  <c:v>918230.34019246767</c:v>
                </c:pt>
                <c:pt idx="27">
                  <c:v>959924.89385214355</c:v>
                </c:pt>
                <c:pt idx="28">
                  <c:v>1002662.7199891282</c:v>
                </c:pt>
                <c:pt idx="29">
                  <c:v>1029947.3501085209</c:v>
                </c:pt>
                <c:pt idx="30">
                  <c:v>1014062.8262576654</c:v>
                </c:pt>
                <c:pt idx="31">
                  <c:v>962123.5574570545</c:v>
                </c:pt>
                <c:pt idx="32">
                  <c:v>931870.07149827678</c:v>
                </c:pt>
                <c:pt idx="33">
                  <c:v>967170.09191596881</c:v>
                </c:pt>
                <c:pt idx="34">
                  <c:v>1006850.2281391927</c:v>
                </c:pt>
                <c:pt idx="35">
                  <c:v>1050586.0475772643</c:v>
                </c:pt>
                <c:pt idx="36">
                  <c:v>1100979.2639304008</c:v>
                </c:pt>
                <c:pt idx="37">
                  <c:v>1156685.5556600345</c:v>
                </c:pt>
                <c:pt idx="38">
                  <c:v>1189456.9530543559</c:v>
                </c:pt>
                <c:pt idx="39">
                  <c:v>1261104.0888427258</c:v>
                </c:pt>
                <c:pt idx="40">
                  <c:v>1240066.9064889252</c:v>
                </c:pt>
                <c:pt idx="41">
                  <c:v>1253150.6742144527</c:v>
                </c:pt>
                <c:pt idx="42">
                  <c:v>1244058.3155210314</c:v>
                </c:pt>
                <c:pt idx="43">
                  <c:v>1243487.0910101612</c:v>
                </c:pt>
                <c:pt idx="44">
                  <c:v>1189732.6193572802</c:v>
                </c:pt>
                <c:pt idx="45">
                  <c:v>1027871.9372871718</c:v>
                </c:pt>
                <c:pt idx="46">
                  <c:v>967156.63834453095</c:v>
                </c:pt>
                <c:pt idx="47">
                  <c:v>1034018.2640960471</c:v>
                </c:pt>
                <c:pt idx="48">
                  <c:v>1110228.2787962328</c:v>
                </c:pt>
                <c:pt idx="49">
                  <c:v>1204137.2220408418</c:v>
                </c:pt>
                <c:pt idx="50">
                  <c:v>1286643.0343770431</c:v>
                </c:pt>
                <c:pt idx="51">
                  <c:v>1360880.4979267051</c:v>
                </c:pt>
                <c:pt idx="52">
                  <c:v>1408010.1498128062</c:v>
                </c:pt>
                <c:pt idx="53">
                  <c:v>1482445.5513947476</c:v>
                </c:pt>
                <c:pt idx="54">
                  <c:v>1563765.8897923299</c:v>
                </c:pt>
                <c:pt idx="55">
                  <c:v>1663674.4028551809</c:v>
                </c:pt>
                <c:pt idx="56">
                  <c:v>1736764.0052280929</c:v>
                </c:pt>
                <c:pt idx="57">
                  <c:v>1813652.0945381541</c:v>
                </c:pt>
                <c:pt idx="58">
                  <c:v>1856687.0945381541</c:v>
                </c:pt>
                <c:pt idx="59">
                  <c:v>1952579.9955117763</c:v>
                </c:pt>
                <c:pt idx="60">
                  <c:v>2083673.2492311895</c:v>
                </c:pt>
                <c:pt idx="61">
                  <c:v>2186942.2127121324</c:v>
                </c:pt>
                <c:pt idx="62">
                  <c:v>2287608.2265039505</c:v>
                </c:pt>
                <c:pt idx="63">
                  <c:v>2386210.2021579128</c:v>
                </c:pt>
                <c:pt idx="64">
                  <c:v>2525406.9218602646</c:v>
                </c:pt>
                <c:pt idx="65">
                  <c:v>2624898.4110362455</c:v>
                </c:pt>
                <c:pt idx="66">
                  <c:v>2716726.0279182307</c:v>
                </c:pt>
                <c:pt idx="67">
                  <c:v>2805156.7227349449</c:v>
                </c:pt>
                <c:pt idx="68">
                  <c:v>2950543.8647723678</c:v>
                </c:pt>
                <c:pt idx="69">
                  <c:v>3112702.9564989153</c:v>
                </c:pt>
                <c:pt idx="70">
                  <c:v>3243118.4445956959</c:v>
                </c:pt>
                <c:pt idx="71">
                  <c:v>3344676.1530031483</c:v>
                </c:pt>
                <c:pt idx="72">
                  <c:v>3476248.9387252973</c:v>
                </c:pt>
                <c:pt idx="73">
                  <c:v>3664830.6572110113</c:v>
                </c:pt>
                <c:pt idx="74">
                  <c:v>3734793.9277353357</c:v>
                </c:pt>
                <c:pt idx="75">
                  <c:v>3703845.011300724</c:v>
                </c:pt>
                <c:pt idx="76">
                  <c:v>3861124.1696268842</c:v>
                </c:pt>
                <c:pt idx="77">
                  <c:v>3964828.7555568302</c:v>
                </c:pt>
                <c:pt idx="78">
                  <c:v>4076083.8609545478</c:v>
                </c:pt>
                <c:pt idx="79">
                  <c:v>4230093.1101057101</c:v>
                </c:pt>
                <c:pt idx="80">
                  <c:v>4289882.9416911332</c:v>
                </c:pt>
                <c:pt idx="81">
                  <c:v>4295710.9571989737</c:v>
                </c:pt>
                <c:pt idx="82">
                  <c:v>4327230.689332433</c:v>
                </c:pt>
                <c:pt idx="83">
                  <c:v>4407012.2664811872</c:v>
                </c:pt>
                <c:pt idx="84">
                  <c:v>4517280.1461452898</c:v>
                </c:pt>
                <c:pt idx="85">
                  <c:v>4630347.5606643558</c:v>
                </c:pt>
                <c:pt idx="86">
                  <c:v>4759311.3623132966</c:v>
                </c:pt>
                <c:pt idx="87">
                  <c:v>4884239.6318790708</c:v>
                </c:pt>
                <c:pt idx="88">
                  <c:v>5071671.8914235886</c:v>
                </c:pt>
                <c:pt idx="89">
                  <c:v>5235114.7910197079</c:v>
                </c:pt>
                <c:pt idx="90">
                  <c:v>5277592</c:v>
                </c:pt>
                <c:pt idx="91">
                  <c:v>5366507.065870584</c:v>
                </c:pt>
                <c:pt idx="92">
                  <c:v>5435201.7655856255</c:v>
                </c:pt>
                <c:pt idx="93">
                  <c:v>5426318.3967642616</c:v>
                </c:pt>
                <c:pt idx="94">
                  <c:v>5582309.4432112817</c:v>
                </c:pt>
                <c:pt idx="95">
                  <c:v>5721433.152342163</c:v>
                </c:pt>
                <c:pt idx="96">
                  <c:v>5815900.9521242194</c:v>
                </c:pt>
                <c:pt idx="97">
                  <c:v>5964849.0152312443</c:v>
                </c:pt>
                <c:pt idx="98">
                  <c:v>6110619</c:v>
                </c:pt>
                <c:pt idx="99">
                  <c:v>6278174</c:v>
                </c:pt>
                <c:pt idx="100">
                  <c:v>6517572</c:v>
                </c:pt>
                <c:pt idx="101">
                  <c:v>6618129</c:v>
                </c:pt>
                <c:pt idx="102">
                  <c:v>6674324</c:v>
                </c:pt>
                <c:pt idx="103">
                  <c:v>6732461</c:v>
                </c:pt>
                <c:pt idx="104">
                  <c:v>6874727</c:v>
                </c:pt>
                <c:pt idx="105">
                  <c:v>6985549</c:v>
                </c:pt>
                <c:pt idx="106">
                  <c:v>7185190</c:v>
                </c:pt>
                <c:pt idx="107">
                  <c:v>7360323</c:v>
                </c:pt>
                <c:pt idx="108">
                  <c:v>7402911</c:v>
                </c:pt>
                <c:pt idx="109">
                  <c:v>7076011.222994349</c:v>
                </c:pt>
                <c:pt idx="110">
                  <c:v>7252731.2115053125</c:v>
                </c:pt>
                <c:pt idx="111">
                  <c:v>7404098.7611889811</c:v>
                </c:pt>
                <c:pt idx="112">
                  <c:v>7391959.8249886082</c:v>
                </c:pt>
                <c:pt idx="113">
                  <c:v>7407160.6738487864</c:v>
                </c:pt>
                <c:pt idx="114">
                  <c:v>7497794.4321915256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671112"/>
        <c:axId val="231668160"/>
      </c:lineChart>
      <c:lineChart>
        <c:grouping val="standard"/>
        <c:varyColors val="0"/>
        <c:ser>
          <c:idx val="1"/>
          <c:order val="1"/>
          <c:tx>
            <c:v>Greece</c:v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GDP!$A$94:$A$208</c:f>
              <c:numCache>
                <c:formatCode>General</c:formatCode>
                <c:ptCount val="11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</c:numCache>
            </c:numRef>
          </c:cat>
          <c:val>
            <c:numRef>
              <c:f>GDP!$P$94:$P$208</c:f>
              <c:numCache>
                <c:formatCode>General</c:formatCode>
                <c:ptCount val="115"/>
                <c:pt idx="0" formatCode="#,##0">
                  <c:v>6704</c:v>
                </c:pt>
                <c:pt idx="13" formatCode="#,##0">
                  <c:v>8635</c:v>
                </c:pt>
                <c:pt idx="14" formatCode="#,##0">
                  <c:v>8208</c:v>
                </c:pt>
                <c:pt idx="15" formatCode="#,##0">
                  <c:v>6289</c:v>
                </c:pt>
                <c:pt idx="16" formatCode="#,##0">
                  <c:v>5385</c:v>
                </c:pt>
                <c:pt idx="17" formatCode="#,##0">
                  <c:v>4733</c:v>
                </c:pt>
                <c:pt idx="18" formatCode="#,##0">
                  <c:v>8037</c:v>
                </c:pt>
                <c:pt idx="19" formatCode="#,##0">
                  <c:v>7212</c:v>
                </c:pt>
                <c:pt idx="20" formatCode="#,##0">
                  <c:v>8166</c:v>
                </c:pt>
                <c:pt idx="21" formatCode="#,##0">
                  <c:v>11196</c:v>
                </c:pt>
                <c:pt idx="22" formatCode="#,##0">
                  <c:v>11565</c:v>
                </c:pt>
                <c:pt idx="23" formatCode="#,##0">
                  <c:v>11947</c:v>
                </c:pt>
                <c:pt idx="24" formatCode="#,##0">
                  <c:v>12341</c:v>
                </c:pt>
                <c:pt idx="25" formatCode="#,##0">
                  <c:v>12748</c:v>
                </c:pt>
                <c:pt idx="26" formatCode="#,##0">
                  <c:v>13169</c:v>
                </c:pt>
                <c:pt idx="27" formatCode="#,##0">
                  <c:v>13603</c:v>
                </c:pt>
                <c:pt idx="28" formatCode="#,##0">
                  <c:v>13864</c:v>
                </c:pt>
                <c:pt idx="29" formatCode="#,##0">
                  <c:v>14696</c:v>
                </c:pt>
                <c:pt idx="30" formatCode="#,##0">
                  <c:v>14342</c:v>
                </c:pt>
                <c:pt idx="31" formatCode="#,##0">
                  <c:v>13746</c:v>
                </c:pt>
                <c:pt idx="32" formatCode="#,##0">
                  <c:v>14912</c:v>
                </c:pt>
                <c:pt idx="33" formatCode="#,##0">
                  <c:v>15784</c:v>
                </c:pt>
                <c:pt idx="34" formatCode="#,##0">
                  <c:v>16173</c:v>
                </c:pt>
                <c:pt idx="35" formatCode="#,##0">
                  <c:v>16846</c:v>
                </c:pt>
                <c:pt idx="36" formatCode="#,##0">
                  <c:v>16907</c:v>
                </c:pt>
                <c:pt idx="37" formatCode="#,##0">
                  <c:v>19307</c:v>
                </c:pt>
                <c:pt idx="38" formatCode="#,##0">
                  <c:v>18901</c:v>
                </c:pt>
                <c:pt idx="39" formatCode="#,##0">
                  <c:v>18875</c:v>
                </c:pt>
                <c:pt idx="40" formatCode="#,##0">
                  <c:v>16183</c:v>
                </c:pt>
                <c:pt idx="41" formatCode="#,##0">
                  <c:v>13796</c:v>
                </c:pt>
                <c:pt idx="42" formatCode="#,##0">
                  <c:v>11588</c:v>
                </c:pt>
                <c:pt idx="43" formatCode="#,##0">
                  <c:v>9683</c:v>
                </c:pt>
                <c:pt idx="44" formatCode="#,##0">
                  <c:v>8129</c:v>
                </c:pt>
                <c:pt idx="45" formatCode="#,##0">
                  <c:v>6865</c:v>
                </c:pt>
                <c:pt idx="46" formatCode="#,##0">
                  <c:v>10284</c:v>
                </c:pt>
                <c:pt idx="47" formatCode="#,##0">
                  <c:v>13272</c:v>
                </c:pt>
                <c:pt idx="48" formatCode="#,##0">
                  <c:v>13936</c:v>
                </c:pt>
                <c:pt idx="49" formatCode="#,##0">
                  <c:v>14679</c:v>
                </c:pt>
                <c:pt idx="50" formatCode="#,##0">
                  <c:v>14489</c:v>
                </c:pt>
                <c:pt idx="51" formatCode="#,##0">
                  <c:v>15765</c:v>
                </c:pt>
                <c:pt idx="52" formatCode="#,##0">
                  <c:v>15878</c:v>
                </c:pt>
                <c:pt idx="53" formatCode="#,##0">
                  <c:v>18053</c:v>
                </c:pt>
                <c:pt idx="54" formatCode="#,##0">
                  <c:v>18615</c:v>
                </c:pt>
                <c:pt idx="55" formatCode="#,##0">
                  <c:v>20022</c:v>
                </c:pt>
                <c:pt idx="56" formatCode="#,##0">
                  <c:v>21731</c:v>
                </c:pt>
                <c:pt idx="57" formatCode="#,##0">
                  <c:v>23147</c:v>
                </c:pt>
                <c:pt idx="58" formatCode="#,##0">
                  <c:v>24218</c:v>
                </c:pt>
                <c:pt idx="59" formatCode="#,##0">
                  <c:v>25107</c:v>
                </c:pt>
                <c:pt idx="60" formatCode="#,##0">
                  <c:v>26195</c:v>
                </c:pt>
                <c:pt idx="61" formatCode="#,##0">
                  <c:v>28492</c:v>
                </c:pt>
                <c:pt idx="62" formatCode="#,##0">
                  <c:v>29562</c:v>
                </c:pt>
                <c:pt idx="63" formatCode="#,##0">
                  <c:v>32567</c:v>
                </c:pt>
                <c:pt idx="64" formatCode="#,##0">
                  <c:v>35243</c:v>
                </c:pt>
                <c:pt idx="65" formatCode="#,##0">
                  <c:v>38553</c:v>
                </c:pt>
                <c:pt idx="66" formatCode="#,##0">
                  <c:v>40907</c:v>
                </c:pt>
                <c:pt idx="67" formatCode="#,##0">
                  <c:v>43152</c:v>
                </c:pt>
                <c:pt idx="68" formatCode="#,##0">
                  <c:v>46027</c:v>
                </c:pt>
                <c:pt idx="69" formatCode="#,##0">
                  <c:v>50585</c:v>
                </c:pt>
                <c:pt idx="70" formatCode="#,##0">
                  <c:v>54609</c:v>
                </c:pt>
                <c:pt idx="71" formatCode="#,##0">
                  <c:v>58496</c:v>
                </c:pt>
                <c:pt idx="72" formatCode="#,##0">
                  <c:v>65775</c:v>
                </c:pt>
                <c:pt idx="73" formatCode="#,##0">
                  <c:v>68355</c:v>
                </c:pt>
                <c:pt idx="74" formatCode="#,##0">
                  <c:v>65868</c:v>
                </c:pt>
                <c:pt idx="75" formatCode="#,##0">
                  <c:v>69853</c:v>
                </c:pt>
                <c:pt idx="76" formatCode="#,##0">
                  <c:v>74296</c:v>
                </c:pt>
                <c:pt idx="77" formatCode="#,##0">
                  <c:v>76843</c:v>
                </c:pt>
                <c:pt idx="78" formatCode="#,##0">
                  <c:v>81989</c:v>
                </c:pt>
                <c:pt idx="79" formatCode="#,##0">
                  <c:v>85015</c:v>
                </c:pt>
                <c:pt idx="80" formatCode="#,##0">
                  <c:v>86505</c:v>
                </c:pt>
                <c:pt idx="81" formatCode="#,##0">
                  <c:v>86553</c:v>
                </c:pt>
                <c:pt idx="82" formatCode="#,##0">
                  <c:v>86895</c:v>
                </c:pt>
                <c:pt idx="83" formatCode="#,##0">
                  <c:v>87244</c:v>
                </c:pt>
                <c:pt idx="84" formatCode="#,##0">
                  <c:v>89645</c:v>
                </c:pt>
                <c:pt idx="85" formatCode="#,##0">
                  <c:v>92442</c:v>
                </c:pt>
                <c:pt idx="86" formatCode="#,##0">
                  <c:v>93941</c:v>
                </c:pt>
                <c:pt idx="87" formatCode="#,##0">
                  <c:v>93507</c:v>
                </c:pt>
                <c:pt idx="88" formatCode="#,##0">
                  <c:v>97670</c:v>
                </c:pt>
                <c:pt idx="89" formatCode="#,##0">
                  <c:v>101425</c:v>
                </c:pt>
                <c:pt idx="90" formatCode="#,##0">
                  <c:v>101452</c:v>
                </c:pt>
                <c:pt idx="91" formatCode="#,##0">
                  <c:v>104597.05150884928</c:v>
                </c:pt>
                <c:pt idx="92" formatCode="#,##0">
                  <c:v>105329.22614095852</c:v>
                </c:pt>
                <c:pt idx="93" formatCode="#,##0">
                  <c:v>103643.90052034998</c:v>
                </c:pt>
                <c:pt idx="94" formatCode="#,##0">
                  <c:v>105716.85418600026</c:v>
                </c:pt>
                <c:pt idx="95" formatCode="#,##0">
                  <c:v>107936.60003894339</c:v>
                </c:pt>
                <c:pt idx="96" formatCode="#,##0">
                  <c:v>110482.18882158956</c:v>
                </c:pt>
                <c:pt idx="97" formatCode="#,##0">
                  <c:v>114501.05839022934</c:v>
                </c:pt>
                <c:pt idx="98" formatCode="#,##0">
                  <c:v>118329</c:v>
                </c:pt>
                <c:pt idx="99" formatCode="#,##0">
                  <c:v>122405</c:v>
                </c:pt>
                <c:pt idx="100" formatCode="#,##0">
                  <c:v>127880</c:v>
                </c:pt>
                <c:pt idx="101" formatCode="#,##0">
                  <c:v>133600</c:v>
                </c:pt>
                <c:pt idx="102" formatCode="#,##0">
                  <c:v>138834</c:v>
                </c:pt>
                <c:pt idx="103" formatCode="#,##0">
                  <c:v>145837</c:v>
                </c:pt>
                <c:pt idx="104" formatCode="#,##0">
                  <c:v>152462</c:v>
                </c:pt>
                <c:pt idx="105" formatCode="#,##0">
                  <c:v>156883</c:v>
                </c:pt>
                <c:pt idx="106" formatCode="#,##0">
                  <c:v>163943</c:v>
                </c:pt>
                <c:pt idx="107" formatCode="#,##0">
                  <c:v>170501</c:v>
                </c:pt>
                <c:pt idx="108" formatCode="#,##0">
                  <c:v>175445</c:v>
                </c:pt>
                <c:pt idx="109" formatCode="#,##0">
                  <c:v>167734.60186314827</c:v>
                </c:pt>
                <c:pt idx="110" formatCode="#,##0">
                  <c:v>158595.15515912327</c:v>
                </c:pt>
                <c:pt idx="111" formatCode="#,##0">
                  <c:v>144537.78465620033</c:v>
                </c:pt>
                <c:pt idx="112" formatCode="#,##0">
                  <c:v>135038.88487834431</c:v>
                </c:pt>
                <c:pt idx="113" formatCode="#,##0">
                  <c:v>129778.96535209163</c:v>
                </c:pt>
                <c:pt idx="114" formatCode="#,##0">
                  <c:v>130783.70925711837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669336"/>
        <c:axId val="231668552"/>
      </c:lineChart>
      <c:catAx>
        <c:axId val="378671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1668160"/>
        <c:crosses val="autoZero"/>
        <c:auto val="1"/>
        <c:lblAlgn val="ctr"/>
        <c:lblOffset val="100"/>
        <c:noMultiLvlLbl val="0"/>
      </c:catAx>
      <c:valAx>
        <c:axId val="2316681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1990 International Geary Khamis Dollars (for </a:t>
                </a:r>
                <a:r>
                  <a:rPr lang="en-US"/>
                  <a:t>12 countries</a:t>
                </a:r>
                <a:r>
                  <a:rPr lang="en-US" b="0"/>
                  <a:t>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4250440917107582E-2"/>
              <c:y val="0.10486775453051499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378671112"/>
        <c:crosses val="autoZero"/>
        <c:crossBetween val="between"/>
      </c:valAx>
      <c:catAx>
        <c:axId val="231669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668552"/>
        <c:crosses val="autoZero"/>
        <c:auto val="1"/>
        <c:lblAlgn val="ctr"/>
        <c:lblOffset val="100"/>
        <c:noMultiLvlLbl val="0"/>
      </c:catAx>
      <c:valAx>
        <c:axId val="23166855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="0"/>
                  <a:t>1990 International Geary Khamis Dollars (for </a:t>
                </a:r>
                <a:r>
                  <a:rPr lang="en-US" b="1"/>
                  <a:t>Greece</a:t>
                </a:r>
                <a:r>
                  <a:rPr lang="en-US" b="0"/>
                  <a:t>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5996270055795285"/>
              <c:y val="0.1382631625337877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31669336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GB" sz="1800" b="1" i="0" u="none" strike="noStrike" kern="1200" spc="0" baseline="0">
                <a:solidFill>
                  <a:srgbClr val="545454"/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u="none" strike="noStrike" kern="1200" baseline="0">
                <a:solidFill>
                  <a:srgbClr val="545454"/>
                </a:solidFill>
                <a:latin typeface="+mn-lt"/>
                <a:ea typeface="+mn-ea"/>
                <a:cs typeface="+mn-cs"/>
              </a:rPr>
              <a:t>Unemployment Rate in the EU</a:t>
            </a:r>
          </a:p>
        </c:rich>
      </c:tx>
      <c:layout>
        <c:manualLayout>
          <c:xMode val="edge"/>
          <c:yMode val="edge"/>
          <c:x val="0.21910980614948419"/>
          <c:y val="3.3333333333333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GB" sz="1800" b="1" i="0" u="none" strike="noStrike" kern="1200" spc="0" baseline="0">
              <a:solidFill>
                <a:srgbClr val="545454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native born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'OECD.Stat export'!$K$5:$P$5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strCache>
            </c:strRef>
          </c:cat>
          <c:val>
            <c:numRef>
              <c:f>'OECD.Stat export'!$K$10:$P$10</c:f>
              <c:numCache>
                <c:formatCode>General</c:formatCode>
                <c:ptCount val="6"/>
                <c:pt idx="0">
                  <c:v>6.8</c:v>
                </c:pt>
                <c:pt idx="1">
                  <c:v>6.6</c:v>
                </c:pt>
                <c:pt idx="2">
                  <c:v>8.4</c:v>
                </c:pt>
                <c:pt idx="3">
                  <c:v>9.1</c:v>
                </c:pt>
                <c:pt idx="4">
                  <c:v>9.1</c:v>
                </c:pt>
                <c:pt idx="5">
                  <c:v>9.9</c:v>
                </c:pt>
              </c:numCache>
            </c:numRef>
          </c:val>
          <c:smooth val="0"/>
        </c:ser>
        <c:ser>
          <c:idx val="1"/>
          <c:order val="1"/>
          <c:tx>
            <c:v>foreign born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'OECD.Stat export'!$K$8:$P$8</c:f>
              <c:numCache>
                <c:formatCode>General</c:formatCode>
                <c:ptCount val="6"/>
                <c:pt idx="0">
                  <c:v>10.8</c:v>
                </c:pt>
                <c:pt idx="1">
                  <c:v>10.9</c:v>
                </c:pt>
                <c:pt idx="2">
                  <c:v>14.5</c:v>
                </c:pt>
                <c:pt idx="3">
                  <c:v>14.5</c:v>
                </c:pt>
                <c:pt idx="4">
                  <c:v>14.4</c:v>
                </c:pt>
                <c:pt idx="5">
                  <c:v>15.6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857024"/>
        <c:axId val="389860552"/>
      </c:lineChart>
      <c:catAx>
        <c:axId val="389857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860552"/>
        <c:crosses val="autoZero"/>
        <c:auto val="1"/>
        <c:lblAlgn val="ctr"/>
        <c:lblOffset val="100"/>
        <c:noMultiLvlLbl val="0"/>
      </c:catAx>
      <c:valAx>
        <c:axId val="38986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85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Government </a:t>
            </a:r>
            <a:r>
              <a:rPr lang="en-GB" dirty="0" smtClean="0"/>
              <a:t>Gross Debt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302339904747239"/>
          <c:y val="0.11912977544473606"/>
          <c:w val="0.53331967017271864"/>
          <c:h val="0.77699387576552936"/>
        </c:manualLayout>
      </c:layout>
      <c:lineChart>
        <c:grouping val="standard"/>
        <c:varyColors val="0"/>
        <c:ser>
          <c:idx val="1"/>
          <c:order val="1"/>
          <c:tx>
            <c:v>Italy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[amecoSerie.xml]AmecoAll!$AW$4:$BE$4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[amecoSerie.xml]AmecoAll!$AW$20:$BE$20</c:f>
              <c:numCache>
                <c:formatCode>General</c:formatCode>
                <c:ptCount val="9"/>
                <c:pt idx="0">
                  <c:v>1588.1</c:v>
                </c:pt>
                <c:pt idx="1">
                  <c:v>1605.9</c:v>
                </c:pt>
                <c:pt idx="2">
                  <c:v>1671.1</c:v>
                </c:pt>
                <c:pt idx="3">
                  <c:v>1769.8</c:v>
                </c:pt>
                <c:pt idx="4">
                  <c:v>1851.2</c:v>
                </c:pt>
                <c:pt idx="5">
                  <c:v>1907.5</c:v>
                </c:pt>
                <c:pt idx="6">
                  <c:v>1988.9</c:v>
                </c:pt>
                <c:pt idx="7">
                  <c:v>2068.6999999999998</c:v>
                </c:pt>
                <c:pt idx="8">
                  <c:v>2134.9</c:v>
                </c:pt>
              </c:numCache>
            </c:numRef>
          </c:val>
          <c:smooth val="0"/>
        </c:ser>
        <c:ser>
          <c:idx val="3"/>
          <c:order val="2"/>
          <c:tx>
            <c:v>France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[amecoSerie.xml]AmecoAll!$AW$4:$BE$4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[amecoSerie.xml]AmecoAll!$AW$18:$BE$18</c:f>
              <c:numCache>
                <c:formatCode>General</c:formatCode>
                <c:ptCount val="9"/>
                <c:pt idx="0">
                  <c:v>1194.2</c:v>
                </c:pt>
                <c:pt idx="1">
                  <c:v>1253</c:v>
                </c:pt>
                <c:pt idx="2">
                  <c:v>1358.2</c:v>
                </c:pt>
                <c:pt idx="3">
                  <c:v>1531.6</c:v>
                </c:pt>
                <c:pt idx="4">
                  <c:v>1632.5</c:v>
                </c:pt>
                <c:pt idx="5">
                  <c:v>1754.4</c:v>
                </c:pt>
                <c:pt idx="6">
                  <c:v>1869.2</c:v>
                </c:pt>
                <c:pt idx="7">
                  <c:v>1953.4</c:v>
                </c:pt>
                <c:pt idx="8">
                  <c:v>2037.8</c:v>
                </c:pt>
              </c:numCache>
            </c:numRef>
          </c:val>
          <c:smooth val="0"/>
        </c:ser>
        <c:ser>
          <c:idx val="4"/>
          <c:order val="3"/>
          <c:tx>
            <c:v>Germany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[amecoSerie.xml]AmecoAll!$AW$4:$BE$4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[amecoSerie.xml]AmecoAll!$AW$13:$BE$13</c:f>
              <c:numCache>
                <c:formatCode>General</c:formatCode>
                <c:ptCount val="9"/>
                <c:pt idx="0">
                  <c:v>1589.7</c:v>
                </c:pt>
                <c:pt idx="1">
                  <c:v>1599.4</c:v>
                </c:pt>
                <c:pt idx="2">
                  <c:v>1666.4</c:v>
                </c:pt>
                <c:pt idx="3">
                  <c:v>1784.1</c:v>
                </c:pt>
                <c:pt idx="4">
                  <c:v>2073.6999999999998</c:v>
                </c:pt>
                <c:pt idx="5">
                  <c:v>2101.8000000000002</c:v>
                </c:pt>
                <c:pt idx="6">
                  <c:v>2179.8000000000002</c:v>
                </c:pt>
                <c:pt idx="7">
                  <c:v>2166</c:v>
                </c:pt>
                <c:pt idx="8">
                  <c:v>2170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589448"/>
        <c:axId val="499580432"/>
      </c:lineChart>
      <c:lineChart>
        <c:grouping val="standard"/>
        <c:varyColors val="0"/>
        <c:ser>
          <c:idx val="0"/>
          <c:order val="0"/>
          <c:tx>
            <c:v>EU</c:v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[amecoSerie.xml]AmecoAll!$AW$4:$BE$4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[amecoSerie.xml]AmecoAll!$AW$5:$BE$5</c:f>
              <c:numCache>
                <c:formatCode>General</c:formatCode>
                <c:ptCount val="9"/>
                <c:pt idx="0">
                  <c:v>7362.9</c:v>
                </c:pt>
                <c:pt idx="1">
                  <c:v>7469.4</c:v>
                </c:pt>
                <c:pt idx="2">
                  <c:v>7921.7</c:v>
                </c:pt>
                <c:pt idx="3">
                  <c:v>8943.6</c:v>
                </c:pt>
                <c:pt idx="4">
                  <c:v>10037.4</c:v>
                </c:pt>
                <c:pt idx="5">
                  <c:v>10726.1</c:v>
                </c:pt>
                <c:pt idx="6">
                  <c:v>11423.5</c:v>
                </c:pt>
                <c:pt idx="7">
                  <c:v>11797.9</c:v>
                </c:pt>
                <c:pt idx="8">
                  <c:v>12340.8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585136"/>
        <c:axId val="499581216"/>
      </c:lineChart>
      <c:catAx>
        <c:axId val="49958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80432"/>
        <c:crosses val="autoZero"/>
        <c:auto val="1"/>
        <c:lblAlgn val="ctr"/>
        <c:lblOffset val="100"/>
        <c:noMultiLvlLbl val="0"/>
      </c:catAx>
      <c:valAx>
        <c:axId val="49958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bill. Euro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89448"/>
        <c:crosses val="autoZero"/>
        <c:crossBetween val="between"/>
      </c:valAx>
      <c:valAx>
        <c:axId val="4995812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85136"/>
        <c:crosses val="max"/>
        <c:crossBetween val="between"/>
      </c:valAx>
      <c:catAx>
        <c:axId val="499585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9581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0.27046</cdr:x>
      <cdr:y>0.57825</cdr:y>
    </cdr:from>
    <cdr:to>
      <cdr:x>0.2899</cdr:x>
      <cdr:y>0.7004</cdr:y>
    </cdr:to>
    <cdr:sp macro="" textlink="">
      <cdr:nvSpPr>
        <cdr:cNvPr id="2" name="Pfeil nach unten 1"/>
        <cdr:cNvSpPr/>
      </cdr:nvSpPr>
      <cdr:spPr>
        <a:xfrm xmlns:a="http://schemas.openxmlformats.org/drawingml/2006/main">
          <a:off x="1558036" y="2176334"/>
          <a:ext cx="111988" cy="459730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0.4399</cdr:x>
      <cdr:y>0.55209</cdr:y>
    </cdr:from>
    <cdr:to>
      <cdr:x>0.45932</cdr:x>
      <cdr:y>0.67425</cdr:y>
    </cdr:to>
    <cdr:sp macro="" textlink="">
      <cdr:nvSpPr>
        <cdr:cNvPr id="3" name="Pfeil nach unten 2"/>
        <cdr:cNvSpPr/>
      </cdr:nvSpPr>
      <cdr:spPr>
        <a:xfrm xmlns:a="http://schemas.openxmlformats.org/drawingml/2006/main">
          <a:off x="2534163" y="2077880"/>
          <a:ext cx="111873" cy="459767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0.35504</cdr:x>
      <cdr:y>0.57531</cdr:y>
    </cdr:from>
    <cdr:to>
      <cdr:x>0.37423</cdr:x>
      <cdr:y>0.69772</cdr:y>
    </cdr:to>
    <cdr:sp macro="" textlink="">
      <cdr:nvSpPr>
        <cdr:cNvPr id="4" name="Pfeil nach unten 3"/>
        <cdr:cNvSpPr/>
      </cdr:nvSpPr>
      <cdr:spPr>
        <a:xfrm xmlns:a="http://schemas.openxmlformats.org/drawingml/2006/main">
          <a:off x="2045263" y="2165276"/>
          <a:ext cx="110548" cy="46070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0.2252</cdr:x>
      <cdr:y>0.5</cdr:y>
    </cdr:from>
    <cdr:to>
      <cdr:x>0.29712</cdr:x>
      <cdr:y>0.56295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1060375" y="1714499"/>
          <a:ext cx="338637" cy="21585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800" dirty="0"/>
            <a:t>WW 1</a:t>
          </a:r>
        </a:p>
      </cdr:txBody>
    </cdr:sp>
  </cdr:relSizeAnchor>
  <cdr:relSizeAnchor xmlns:cdr="http://schemas.openxmlformats.org/drawingml/2006/chartDrawing">
    <cdr:from>
      <cdr:x>0.31696</cdr:x>
      <cdr:y>0.389</cdr:y>
    </cdr:from>
    <cdr:to>
      <cdr:x>0.41098</cdr:x>
      <cdr:y>0.55829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1492423" y="1333872"/>
          <a:ext cx="442696" cy="58049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r>
            <a:rPr lang="de-DE" sz="800" b="1" dirty="0"/>
            <a:t>Great</a:t>
          </a:r>
        </a:p>
        <a:p xmlns:a="http://schemas.openxmlformats.org/drawingml/2006/main">
          <a:r>
            <a:rPr lang="de-DE" sz="800" b="1" dirty="0"/>
            <a:t>Depression</a:t>
          </a:r>
        </a:p>
      </cdr:txBody>
    </cdr:sp>
  </cdr:relSizeAnchor>
  <cdr:relSizeAnchor xmlns:cdr="http://schemas.openxmlformats.org/drawingml/2006/chartDrawing">
    <cdr:from>
      <cdr:x>0.4101</cdr:x>
      <cdr:y>0.46434</cdr:y>
    </cdr:from>
    <cdr:to>
      <cdr:x>0.48177</cdr:x>
      <cdr:y>0.5273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2362475" y="1747624"/>
          <a:ext cx="412871" cy="23696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/>
            <a:t>WW 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de-DE" sz="1200" b="0" i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de-DE" sz="1200" b="0" i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de-DE" sz="1200" b="0" i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9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de-DE" sz="1200" b="0" i="0">
                <a:solidFill>
                  <a:schemeClr val="tx1"/>
                </a:solidFill>
                <a:latin typeface="Century Gothic"/>
                <a:ea typeface="+mn-ea"/>
                <a:cs typeface="+mn-cs"/>
              </a:r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2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 noEditPoints="1"/>
          </p:cNvSpPr>
          <p:nvPr/>
        </p:nvSpPr>
        <p:spPr bwMode="auto">
          <a:xfrm>
            <a:off x="3808412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>
              <a:solidFill>
                <a:schemeClr val="l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smtClean="0"/>
              <a:t>04.11.2015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de-DE" smtClean="0"/>
              <a:pPr/>
              <a:t>04.11.2015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appi@tuwien.ac.at" TargetMode="External"/><Relationship Id="rId2" Type="http://schemas.openxmlformats.org/officeDocument/2006/relationships/hyperlink" Target="http://www.econ.tuwien.ac.at/hanapp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260831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/>
              <a:t>The Balkan States as part of </a:t>
            </a:r>
            <a:r>
              <a:rPr lang="en-GB" sz="3600" b="1" dirty="0" smtClean="0"/>
              <a:t>Europe</a:t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800" b="1" dirty="0" smtClean="0"/>
              <a:t>The </a:t>
            </a:r>
            <a:r>
              <a:rPr lang="en-GB" sz="2800" b="1" dirty="0"/>
              <a:t>Political Economy of Subsidiarity</a:t>
            </a:r>
            <a:r>
              <a:rPr lang="en-GB" sz="2800" b="1" dirty="0" smtClean="0"/>
              <a:t>?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828" y="4581128"/>
            <a:ext cx="10225136" cy="1440160"/>
          </a:xfrm>
        </p:spPr>
        <p:txBody>
          <a:bodyPr/>
          <a:lstStyle/>
          <a:p>
            <a:r>
              <a:rPr lang="de-DE" b="1" dirty="0" smtClean="0"/>
              <a:t>Hardy Hanappi</a:t>
            </a:r>
          </a:p>
          <a:p>
            <a:r>
              <a:rPr lang="de-DE" dirty="0" smtClean="0"/>
              <a:t>Ad </a:t>
            </a:r>
            <a:r>
              <a:rPr lang="de-DE" dirty="0" err="1" smtClean="0"/>
              <a:t>personam</a:t>
            </a:r>
            <a:r>
              <a:rPr lang="de-DE" dirty="0" smtClean="0"/>
              <a:t> Jean Monnet </a:t>
            </a:r>
            <a:r>
              <a:rPr lang="de-DE" dirty="0" err="1" smtClean="0"/>
              <a:t>Chair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Political Economy </a:t>
            </a:r>
            <a:r>
              <a:rPr lang="de-DE" dirty="0" err="1" smtClean="0"/>
              <a:t>of</a:t>
            </a:r>
            <a:r>
              <a:rPr lang="de-DE" dirty="0" smtClean="0"/>
              <a:t> European Integration</a:t>
            </a:r>
          </a:p>
          <a:p>
            <a:r>
              <a:rPr lang="de-DE" dirty="0" smtClean="0"/>
              <a:t>University </a:t>
            </a:r>
            <a:r>
              <a:rPr lang="de-DE" dirty="0" err="1" smtClean="0"/>
              <a:t>of</a:t>
            </a:r>
            <a:r>
              <a:rPr lang="de-DE" dirty="0" smtClean="0"/>
              <a:t> Technology </a:t>
            </a:r>
            <a:r>
              <a:rPr lang="de-DE" dirty="0" err="1" smtClean="0"/>
              <a:t>of</a:t>
            </a:r>
            <a:r>
              <a:rPr lang="de-DE" dirty="0" smtClean="0"/>
              <a:t> Vienna, Economics</a:t>
            </a:r>
          </a:p>
          <a:p>
            <a:r>
              <a:rPr lang="de-DE" dirty="0" smtClean="0">
                <a:hlinkClick r:id="rId2"/>
              </a:rPr>
              <a:t>www.econ.tuwien.ac.at/hanappi/</a:t>
            </a:r>
            <a:r>
              <a:rPr lang="de-DE" dirty="0" smtClean="0"/>
              <a:t>   </a:t>
            </a:r>
            <a:r>
              <a:rPr lang="de-DE" dirty="0" smtClean="0">
                <a:hlinkClick r:id="rId3"/>
              </a:rPr>
              <a:t>hanappi@tuwien.ac.at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58871" y="260648"/>
            <a:ext cx="9983047" cy="603448"/>
          </a:xfrm>
        </p:spPr>
        <p:txBody>
          <a:bodyPr>
            <a:normAutofit/>
          </a:bodyPr>
          <a:lstStyle/>
          <a:p>
            <a:r>
              <a:rPr lang="de-DE" sz="2800" b="1" dirty="0" err="1"/>
              <a:t>Europe‘s</a:t>
            </a:r>
            <a:r>
              <a:rPr lang="de-DE" sz="2800" b="1" dirty="0"/>
              <a:t> </a:t>
            </a:r>
            <a:r>
              <a:rPr lang="de-DE" sz="2800" b="1" dirty="0" err="1" smtClean="0"/>
              <a:t>problems</a:t>
            </a:r>
            <a:r>
              <a:rPr lang="de-DE" sz="2800" b="1" dirty="0"/>
              <a:t>: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Implications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for</a:t>
            </a:r>
            <a:r>
              <a:rPr lang="de-DE" sz="2800" b="1" dirty="0" smtClean="0"/>
              <a:t> Balkan </a:t>
            </a:r>
            <a:r>
              <a:rPr lang="de-DE" sz="2800" b="1" dirty="0" err="1" smtClean="0"/>
              <a:t>states</a:t>
            </a:r>
            <a:endParaRPr lang="de-DE" sz="2800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1269874" y="1093345"/>
            <a:ext cx="9361040" cy="5764655"/>
          </a:xfrm>
        </p:spPr>
        <p:txBody>
          <a:bodyPr>
            <a:spAutoFit/>
          </a:bodyPr>
          <a:lstStyle/>
          <a:p>
            <a:pPr eaLnBrk="1" hangingPunct="1"/>
            <a:r>
              <a:rPr lang="de-AT" altLang="en-US" b="1" dirty="0" err="1" smtClean="0"/>
              <a:t>Unemployment</a:t>
            </a:r>
            <a:endParaRPr lang="de-AT" altLang="en-US" b="1" dirty="0" smtClean="0"/>
          </a:p>
          <a:p>
            <a:pPr lvl="1"/>
            <a:r>
              <a:rPr lang="de-AT" altLang="en-US" b="1" dirty="0" err="1" smtClean="0"/>
              <a:t>Restructuring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of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economic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activities</a:t>
            </a:r>
            <a:r>
              <a:rPr lang="de-AT" altLang="en-US" b="1" dirty="0" smtClean="0"/>
              <a:t>, flexible </a:t>
            </a:r>
            <a:r>
              <a:rPr lang="de-AT" altLang="en-US" b="1" dirty="0" err="1" smtClean="0"/>
              <a:t>labor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organization</a:t>
            </a:r>
            <a:r>
              <a:rPr lang="de-AT" altLang="en-US" b="1" dirty="0" smtClean="0"/>
              <a:t>, </a:t>
            </a:r>
            <a:r>
              <a:rPr lang="de-AT" altLang="en-US" b="1" dirty="0" err="1" smtClean="0"/>
              <a:t>more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public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employees</a:t>
            </a:r>
            <a:endParaRPr lang="de-AT" altLang="en-US" b="1" dirty="0" smtClean="0"/>
          </a:p>
          <a:p>
            <a:pPr eaLnBrk="1" hangingPunct="1"/>
            <a:r>
              <a:rPr lang="de-AT" altLang="en-US" b="1" dirty="0" smtClean="0"/>
              <a:t>Capital </a:t>
            </a:r>
            <a:r>
              <a:rPr lang="de-AT" altLang="en-US" b="1" dirty="0" err="1" smtClean="0"/>
              <a:t>Accumulation</a:t>
            </a:r>
            <a:r>
              <a:rPr lang="de-AT" altLang="en-US" b="1" dirty="0" smtClean="0"/>
              <a:t> </a:t>
            </a:r>
            <a:r>
              <a:rPr lang="de-AT" altLang="en-US" b="1" dirty="0" smtClean="0"/>
              <a:t>(“</a:t>
            </a:r>
            <a:r>
              <a:rPr lang="de-AT" altLang="en-US" b="1" dirty="0" err="1" smtClean="0"/>
              <a:t>no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growth</a:t>
            </a:r>
            <a:r>
              <a:rPr lang="de-AT" altLang="en-US" b="1" dirty="0" smtClean="0"/>
              <a:t>“)</a:t>
            </a:r>
          </a:p>
          <a:p>
            <a:pPr lvl="1"/>
            <a:r>
              <a:rPr lang="de-AT" altLang="en-US" b="1" dirty="0" smtClean="0"/>
              <a:t>Infrastructure </a:t>
            </a:r>
            <a:r>
              <a:rPr lang="de-AT" altLang="en-US" b="1" dirty="0" err="1" smtClean="0"/>
              <a:t>investments</a:t>
            </a:r>
            <a:r>
              <a:rPr lang="de-AT" altLang="en-US" b="1" dirty="0" smtClean="0"/>
              <a:t> (EIB), </a:t>
            </a:r>
            <a:r>
              <a:rPr lang="de-AT" altLang="en-US" b="1" dirty="0" err="1" smtClean="0"/>
              <a:t>labor</a:t>
            </a:r>
            <a:r>
              <a:rPr lang="de-AT" altLang="en-US" b="1" dirty="0" smtClean="0"/>
              <a:t> time </a:t>
            </a:r>
            <a:r>
              <a:rPr lang="de-AT" altLang="en-US" b="1" dirty="0" err="1" smtClean="0"/>
              <a:t>reduction</a:t>
            </a:r>
            <a:r>
              <a:rPr lang="de-AT" altLang="en-US" b="1" dirty="0" smtClean="0"/>
              <a:t>, qualitative </a:t>
            </a:r>
            <a:r>
              <a:rPr lang="de-AT" altLang="en-US" b="1" dirty="0" err="1" smtClean="0"/>
              <a:t>growth</a:t>
            </a:r>
            <a:r>
              <a:rPr lang="de-AT" altLang="en-US" b="1" dirty="0" smtClean="0"/>
              <a:t>, </a:t>
            </a:r>
            <a:r>
              <a:rPr lang="de-AT" altLang="en-US" b="1" dirty="0" err="1" smtClean="0"/>
              <a:t>growth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of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leisure</a:t>
            </a:r>
            <a:r>
              <a:rPr lang="de-AT" altLang="en-US" b="1" dirty="0" smtClean="0"/>
              <a:t> time</a:t>
            </a:r>
            <a:endParaRPr lang="de-AT" altLang="en-US" b="1" dirty="0" smtClean="0"/>
          </a:p>
          <a:p>
            <a:pPr eaLnBrk="1" hangingPunct="1"/>
            <a:r>
              <a:rPr lang="de-AT" altLang="en-US" b="1" dirty="0" smtClean="0"/>
              <a:t>War</a:t>
            </a:r>
          </a:p>
          <a:p>
            <a:pPr lvl="1"/>
            <a:r>
              <a:rPr lang="de-AT" altLang="en-US" b="1" dirty="0" smtClean="0"/>
              <a:t>Control </a:t>
            </a:r>
            <a:r>
              <a:rPr lang="de-AT" altLang="en-US" b="1" dirty="0" err="1" smtClean="0"/>
              <a:t>of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weapons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trade</a:t>
            </a:r>
            <a:r>
              <a:rPr lang="de-AT" altLang="en-US" b="1" dirty="0" smtClean="0"/>
              <a:t>, </a:t>
            </a:r>
            <a:r>
              <a:rPr lang="de-AT" altLang="en-US" b="1" dirty="0" err="1" smtClean="0"/>
              <a:t>priority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of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economic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cooperation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over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military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fostered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competition</a:t>
            </a:r>
            <a:endParaRPr lang="de-AT" altLang="en-US" b="1" dirty="0" smtClean="0"/>
          </a:p>
          <a:p>
            <a:pPr eaLnBrk="1" hangingPunct="1"/>
            <a:r>
              <a:rPr lang="de-AT" altLang="en-US" b="1" dirty="0" smtClean="0"/>
              <a:t>Immigration</a:t>
            </a:r>
          </a:p>
          <a:p>
            <a:pPr lvl="1"/>
            <a:r>
              <a:rPr lang="de-AT" altLang="en-US" b="1" dirty="0" err="1" smtClean="0"/>
              <a:t>Prepare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for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many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immigrants</a:t>
            </a:r>
            <a:r>
              <a:rPr lang="de-AT" altLang="en-US" b="1" dirty="0" smtClean="0"/>
              <a:t>, EU: </a:t>
            </a:r>
            <a:r>
              <a:rPr lang="de-AT" altLang="en-US" b="1" dirty="0" err="1" smtClean="0"/>
              <a:t>fostering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growth</a:t>
            </a:r>
            <a:r>
              <a:rPr lang="de-AT" altLang="en-US" b="1" dirty="0" smtClean="0"/>
              <a:t> in North </a:t>
            </a:r>
            <a:r>
              <a:rPr lang="de-AT" altLang="en-US" b="1" dirty="0" err="1" smtClean="0"/>
              <a:t>Africa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and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peace</a:t>
            </a:r>
            <a:r>
              <a:rPr lang="de-AT" altLang="en-US" b="1" dirty="0" smtClean="0"/>
              <a:t> in </a:t>
            </a:r>
            <a:r>
              <a:rPr lang="de-AT" altLang="en-US" b="1" dirty="0" err="1" smtClean="0"/>
              <a:t>the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Middle</a:t>
            </a:r>
            <a:r>
              <a:rPr lang="de-AT" altLang="en-US" b="1" dirty="0" smtClean="0"/>
              <a:t> East</a:t>
            </a:r>
            <a:endParaRPr lang="de-AT" altLang="en-US" b="1" dirty="0" smtClean="0"/>
          </a:p>
          <a:p>
            <a:pPr eaLnBrk="1" hangingPunct="1"/>
            <a:r>
              <a:rPr lang="de-AT" altLang="en-US" b="1" dirty="0" smtClean="0"/>
              <a:t>Environmental </a:t>
            </a:r>
            <a:r>
              <a:rPr lang="de-AT" altLang="en-US" b="1" dirty="0" smtClean="0"/>
              <a:t>Limits</a:t>
            </a:r>
          </a:p>
          <a:p>
            <a:pPr lvl="1"/>
            <a:r>
              <a:rPr lang="de-AT" altLang="en-US" b="1" dirty="0" err="1" smtClean="0"/>
              <a:t>Local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media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campaigns</a:t>
            </a:r>
            <a:r>
              <a:rPr lang="de-AT" altLang="en-US" b="1" dirty="0" smtClean="0"/>
              <a:t>, </a:t>
            </a:r>
            <a:r>
              <a:rPr lang="de-AT" altLang="en-US" b="1" dirty="0" err="1" smtClean="0"/>
              <a:t>support</a:t>
            </a:r>
            <a:r>
              <a:rPr lang="de-AT" altLang="en-US" b="1" dirty="0" smtClean="0"/>
              <a:t> </a:t>
            </a:r>
            <a:r>
              <a:rPr lang="de-AT" altLang="en-US" b="1" dirty="0" err="1" smtClean="0"/>
              <a:t>the</a:t>
            </a:r>
            <a:r>
              <a:rPr lang="de-AT" altLang="en-US" b="1" dirty="0" smtClean="0"/>
              <a:t> </a:t>
            </a:r>
            <a:r>
              <a:rPr lang="de-AT" altLang="en-US" b="1" dirty="0" smtClean="0"/>
              <a:t>global </a:t>
            </a:r>
            <a:r>
              <a:rPr lang="de-AT" altLang="en-US" b="1" dirty="0" err="1" smtClean="0"/>
              <a:t>task</a:t>
            </a:r>
            <a:endParaRPr lang="de-AT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0884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5772" y="2204864"/>
            <a:ext cx="5596879" cy="1224136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/>
              <a:t>Thank you for your attention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de-DE" sz="28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94212" y="260648"/>
            <a:ext cx="2356519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de-DE" sz="28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061964" y="2380231"/>
            <a:ext cx="2356519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2800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333772" y="5805264"/>
            <a:ext cx="10311170" cy="936104"/>
          </a:xfrm>
        </p:spPr>
        <p:txBody>
          <a:bodyPr/>
          <a:lstStyle/>
          <a:p>
            <a:r>
              <a:rPr lang="de-AT" sz="2800" dirty="0" smtClean="0"/>
              <a:t>Free </a:t>
            </a:r>
            <a:r>
              <a:rPr lang="de-AT" sz="2800" dirty="0" err="1" smtClean="0"/>
              <a:t>downloads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book</a:t>
            </a:r>
            <a:r>
              <a:rPr lang="de-AT" sz="2800" dirty="0" smtClean="0"/>
              <a:t> </a:t>
            </a:r>
            <a:r>
              <a:rPr lang="de-AT" sz="2800" dirty="0" err="1" smtClean="0"/>
              <a:t>chapters</a:t>
            </a:r>
            <a:r>
              <a:rPr lang="de-AT" sz="2800" dirty="0" smtClean="0"/>
              <a:t>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research</a:t>
            </a:r>
            <a:r>
              <a:rPr lang="de-AT" sz="2800" dirty="0" smtClean="0"/>
              <a:t> </a:t>
            </a:r>
            <a:r>
              <a:rPr lang="de-AT" sz="2800" dirty="0" err="1" smtClean="0"/>
              <a:t>papers</a:t>
            </a:r>
            <a:r>
              <a:rPr lang="de-AT" sz="2800" dirty="0" smtClean="0"/>
              <a:t> at:</a:t>
            </a:r>
          </a:p>
          <a:p>
            <a:r>
              <a:rPr lang="de-AT" sz="2400" dirty="0" smtClean="0">
                <a:solidFill>
                  <a:srgbClr val="0070C0"/>
                </a:solidFill>
              </a:rPr>
              <a:t>www.econ.tuwien.ac.at/hanappi/publications.html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8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6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6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3852" y="692696"/>
            <a:ext cx="2356519" cy="1224136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Overview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17948" y="2638494"/>
            <a:ext cx="6768752" cy="504056"/>
          </a:xfrm>
        </p:spPr>
        <p:txBody>
          <a:bodyPr/>
          <a:lstStyle/>
          <a:p>
            <a:r>
              <a:rPr lang="de-DE" b="1" dirty="0" smtClean="0"/>
              <a:t>The </a:t>
            </a:r>
            <a:r>
              <a:rPr lang="de-DE" b="1" dirty="0" err="1" smtClean="0"/>
              <a:t>current</a:t>
            </a:r>
            <a:r>
              <a:rPr lang="de-DE" b="1" dirty="0" smtClean="0"/>
              <a:t> </a:t>
            </a:r>
            <a:r>
              <a:rPr lang="de-DE" b="1" dirty="0" err="1" smtClean="0"/>
              <a:t>state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European </a:t>
            </a:r>
            <a:r>
              <a:rPr lang="de-DE" b="1" dirty="0" err="1" smtClean="0"/>
              <a:t>unification</a:t>
            </a:r>
            <a:r>
              <a:rPr lang="de-DE" b="1" dirty="0" smtClean="0"/>
              <a:t> </a:t>
            </a:r>
            <a:r>
              <a:rPr lang="de-DE" b="1" dirty="0" err="1" smtClean="0"/>
              <a:t>process</a:t>
            </a:r>
            <a:r>
              <a:rPr lang="de-DE" b="1" dirty="0" smtClean="0"/>
              <a:t> </a:t>
            </a:r>
            <a:endParaRPr lang="de-DE" b="1" dirty="0" smtClean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294212" y="260648"/>
            <a:ext cx="2356519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de-DE" sz="28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061964" y="2380231"/>
            <a:ext cx="2356519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2800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1917948" y="3332902"/>
            <a:ext cx="44644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Integration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Europe‘s</a:t>
            </a:r>
            <a:r>
              <a:rPr lang="de-DE" b="1" dirty="0" smtClean="0"/>
              <a:t> South-East</a:t>
            </a:r>
            <a:endParaRPr lang="de-DE" b="1" dirty="0" smtClean="0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1917948" y="2023531"/>
            <a:ext cx="165618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Motivation</a:t>
            </a:r>
            <a:endParaRPr lang="de-DE" b="1" dirty="0" smtClean="0"/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1917948" y="3995758"/>
            <a:ext cx="6526179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 smtClean="0"/>
              <a:t>Theory</a:t>
            </a:r>
            <a:r>
              <a:rPr lang="de-DE" b="1" dirty="0" smtClean="0"/>
              <a:t>: </a:t>
            </a:r>
            <a:r>
              <a:rPr lang="de-DE" b="1" dirty="0" err="1" smtClean="0"/>
              <a:t>From</a:t>
            </a:r>
            <a:r>
              <a:rPr lang="de-DE" b="1" dirty="0" smtClean="0"/>
              <a:t> </a:t>
            </a:r>
            <a:r>
              <a:rPr lang="de-DE" b="1" dirty="0" err="1" smtClean="0"/>
              <a:t>subsidiarity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network</a:t>
            </a:r>
            <a:r>
              <a:rPr lang="de-DE" b="1" dirty="0" smtClean="0"/>
              <a:t> design</a:t>
            </a:r>
            <a:endParaRPr lang="de-DE" b="1" dirty="0" smtClean="0"/>
          </a:p>
        </p:txBody>
      </p:sp>
      <p:sp>
        <p:nvSpPr>
          <p:cNvPr id="12" name="Untertitel 2"/>
          <p:cNvSpPr txBox="1">
            <a:spLocks/>
          </p:cNvSpPr>
          <p:nvPr/>
        </p:nvSpPr>
        <p:spPr>
          <a:xfrm>
            <a:off x="1917948" y="4681517"/>
            <a:ext cx="72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Practice: </a:t>
            </a:r>
            <a:r>
              <a:rPr lang="de-DE" b="1" dirty="0" err="1" smtClean="0"/>
              <a:t>Europe‘s</a:t>
            </a:r>
            <a:r>
              <a:rPr lang="de-DE" b="1" dirty="0" smtClean="0"/>
              <a:t> </a:t>
            </a:r>
            <a:r>
              <a:rPr lang="de-DE" b="1" dirty="0" err="1" smtClean="0"/>
              <a:t>problems</a:t>
            </a:r>
            <a:r>
              <a:rPr lang="de-DE" b="1" dirty="0" smtClean="0"/>
              <a:t> – </a:t>
            </a:r>
            <a:r>
              <a:rPr lang="de-DE" b="1" dirty="0" err="1" smtClean="0"/>
              <a:t>implications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Balkan </a:t>
            </a:r>
            <a:r>
              <a:rPr lang="de-DE" b="1" dirty="0" err="1" smtClean="0"/>
              <a:t>states</a:t>
            </a:r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99216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Motivation</a:t>
            </a:r>
            <a:br>
              <a:rPr lang="de-DE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7614" y="1272663"/>
            <a:ext cx="9753600" cy="9521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/>
              <a:t>European Studies </a:t>
            </a:r>
            <a:r>
              <a:rPr lang="de-DE" sz="2800" b="1" dirty="0" err="1" smtClean="0"/>
              <a:t>provide</a:t>
            </a:r>
            <a:r>
              <a:rPr lang="de-DE" sz="2800" b="1" dirty="0" smtClean="0"/>
              <a:t> a large </a:t>
            </a:r>
            <a:r>
              <a:rPr lang="de-DE" sz="2800" b="1" dirty="0" err="1" smtClean="0"/>
              <a:t>amount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interesting</a:t>
            </a:r>
            <a:r>
              <a:rPr lang="de-DE" sz="2800" b="1" dirty="0" smtClean="0"/>
              <a:t> material 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case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studies</a:t>
            </a:r>
            <a:r>
              <a:rPr lang="de-DE" sz="2800" b="1" dirty="0" smtClean="0"/>
              <a:t> …</a:t>
            </a:r>
            <a:endParaRPr lang="de-DE" sz="2800" b="1" dirty="0" smtClean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1217614" y="2142001"/>
            <a:ext cx="9753600" cy="572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smtClean="0"/>
              <a:t>… but </a:t>
            </a:r>
            <a:r>
              <a:rPr lang="de-DE" sz="2800" b="1" dirty="0" err="1" smtClean="0"/>
              <a:t>theory</a:t>
            </a:r>
            <a:r>
              <a:rPr lang="de-DE" sz="2800" b="1" dirty="0" smtClean="0"/>
              <a:t> (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practice</a:t>
            </a:r>
            <a:r>
              <a:rPr lang="de-DE" sz="2800" b="1" dirty="0" smtClean="0"/>
              <a:t>) </a:t>
            </a:r>
            <a:r>
              <a:rPr lang="de-DE" sz="2800" b="1" dirty="0" err="1" smtClean="0"/>
              <a:t>synthesising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them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is</a:t>
            </a:r>
            <a:r>
              <a:rPr lang="de-DE" sz="2800" b="1" dirty="0" smtClean="0"/>
              <a:t> rare.</a:t>
            </a:r>
            <a:endParaRPr lang="de-DE" sz="2800" b="1" dirty="0" smtClean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223234" y="3052893"/>
            <a:ext cx="9753600" cy="9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smtClean="0"/>
              <a:t>Mainstream </a:t>
            </a:r>
            <a:r>
              <a:rPr lang="de-DE" sz="2800" b="1" dirty="0" err="1" smtClean="0"/>
              <a:t>economic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theory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using</a:t>
            </a:r>
            <a:r>
              <a:rPr lang="de-DE" sz="2800" b="1" dirty="0" smtClean="0"/>
              <a:t> an </a:t>
            </a:r>
            <a:r>
              <a:rPr lang="de-DE" sz="2800" b="1" dirty="0" err="1" smtClean="0"/>
              <a:t>interesting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mathematical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apparatus</a:t>
            </a:r>
            <a:r>
              <a:rPr lang="de-DE" sz="2800" b="1" dirty="0" smtClean="0"/>
              <a:t> …</a:t>
            </a:r>
            <a:endParaRPr lang="de-DE" sz="2800" b="1" dirty="0" smtClean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1260794" y="3943983"/>
            <a:ext cx="10162210" cy="6371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smtClean="0"/>
              <a:t>… but </a:t>
            </a:r>
            <a:r>
              <a:rPr lang="de-DE" sz="2800" b="1" dirty="0" err="1" smtClean="0"/>
              <a:t>it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is</a:t>
            </a:r>
            <a:r>
              <a:rPr lang="de-DE" sz="2800" b="1" dirty="0" smtClean="0"/>
              <a:t> in </a:t>
            </a:r>
            <a:r>
              <a:rPr lang="de-DE" sz="2800" b="1" dirty="0" err="1" smtClean="0"/>
              <a:t>most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cases</a:t>
            </a:r>
            <a:r>
              <a:rPr lang="de-DE" sz="2800" b="1" dirty="0" smtClean="0"/>
              <a:t> not </a:t>
            </a:r>
            <a:r>
              <a:rPr lang="de-DE" sz="2800" b="1" dirty="0" err="1" smtClean="0"/>
              <a:t>applicable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political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economy</a:t>
            </a:r>
            <a:r>
              <a:rPr lang="de-DE" sz="2800" b="1" dirty="0" smtClean="0"/>
              <a:t>.</a:t>
            </a:r>
            <a:endParaRPr lang="de-DE" sz="2800" b="1" dirty="0" smtClean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260795" y="4706441"/>
            <a:ext cx="9753600" cy="9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err="1" smtClean="0"/>
              <a:t>Europe‘s</a:t>
            </a:r>
            <a:r>
              <a:rPr lang="de-DE" sz="2800" b="1" dirty="0" smtClean="0"/>
              <a:t> South-East </a:t>
            </a:r>
            <a:r>
              <a:rPr lang="de-DE" sz="2800" b="1" dirty="0" err="1" smtClean="0"/>
              <a:t>is</a:t>
            </a:r>
            <a:r>
              <a:rPr lang="de-DE" sz="2800" b="1" dirty="0" smtClean="0"/>
              <a:t> a </a:t>
            </a:r>
            <a:r>
              <a:rPr lang="de-DE" sz="2800" b="1" dirty="0" err="1" smtClean="0"/>
              <a:t>pivotal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element</a:t>
            </a:r>
            <a:r>
              <a:rPr lang="de-DE" sz="2800" b="1" dirty="0" smtClean="0"/>
              <a:t> in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unification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dynamics</a:t>
            </a:r>
            <a:r>
              <a:rPr lang="de-DE" sz="2800" b="1" dirty="0" smtClean="0"/>
              <a:t> …</a:t>
            </a:r>
            <a:endParaRPr lang="de-DE" sz="2800" b="1" dirty="0" smtClean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1413892" y="5553570"/>
            <a:ext cx="9753600" cy="901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smtClean="0"/>
              <a:t>… but </a:t>
            </a:r>
            <a:r>
              <a:rPr lang="de-DE" sz="2800" b="1" dirty="0" err="1" smtClean="0"/>
              <a:t>scientific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approaches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model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dynamics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 </a:t>
            </a:r>
            <a:r>
              <a:rPr lang="de-DE" sz="2800" b="1" dirty="0" err="1" smtClean="0"/>
              <a:t>its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political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economy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are</a:t>
            </a:r>
            <a:r>
              <a:rPr lang="de-DE" sz="2800" b="1" dirty="0"/>
              <a:t> </a:t>
            </a:r>
            <a:r>
              <a:rPr lang="de-DE" sz="2800" b="1" dirty="0" err="1" smtClean="0"/>
              <a:t>missing</a:t>
            </a:r>
            <a:r>
              <a:rPr lang="de-DE" sz="2800" b="1" dirty="0" smtClean="0"/>
              <a:t>.</a:t>
            </a:r>
            <a:endParaRPr lang="de-DE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The </a:t>
            </a:r>
            <a:r>
              <a:rPr lang="de-DE" b="1" dirty="0" err="1"/>
              <a:t>current</a:t>
            </a:r>
            <a:r>
              <a:rPr lang="de-DE" b="1" dirty="0"/>
              <a:t> </a:t>
            </a:r>
            <a:r>
              <a:rPr lang="de-DE" b="1" dirty="0" err="1"/>
              <a:t>state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European </a:t>
            </a:r>
            <a:r>
              <a:rPr lang="de-DE" b="1" dirty="0" err="1"/>
              <a:t>unification</a:t>
            </a:r>
            <a:r>
              <a:rPr lang="de-DE" b="1" dirty="0"/>
              <a:t> </a:t>
            </a:r>
            <a:r>
              <a:rPr lang="de-DE" b="1" dirty="0" err="1"/>
              <a:t>process</a:t>
            </a:r>
            <a:r>
              <a:rPr lang="de-DE" b="1" dirty="0"/>
              <a:t> </a:t>
            </a:r>
            <a:r>
              <a:rPr lang="de-DE" b="1" dirty="0" smtClean="0"/>
              <a:t>- 1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Real GDP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Unemployment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5877923"/>
              </p:ext>
            </p:extLst>
          </p:nvPr>
        </p:nvGraphicFramePr>
        <p:xfrm>
          <a:off x="1217613" y="2743200"/>
          <a:ext cx="470852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Inhaltsplatzhalt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91349130"/>
              </p:ext>
            </p:extLst>
          </p:nvPr>
        </p:nvGraphicFramePr>
        <p:xfrm>
          <a:off x="6262688" y="2743200"/>
          <a:ext cx="470852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The </a:t>
            </a:r>
            <a:r>
              <a:rPr lang="de-DE" b="1" dirty="0" err="1"/>
              <a:t>current</a:t>
            </a:r>
            <a:r>
              <a:rPr lang="de-DE" b="1" dirty="0"/>
              <a:t> </a:t>
            </a:r>
            <a:r>
              <a:rPr lang="de-DE" b="1" dirty="0" err="1"/>
              <a:t>state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European </a:t>
            </a:r>
            <a:r>
              <a:rPr lang="de-DE" b="1" dirty="0" err="1"/>
              <a:t>unification</a:t>
            </a:r>
            <a:r>
              <a:rPr lang="de-DE" b="1" dirty="0"/>
              <a:t> </a:t>
            </a:r>
            <a:r>
              <a:rPr lang="de-DE" b="1" dirty="0" err="1" smtClean="0"/>
              <a:t>process</a:t>
            </a:r>
            <a:r>
              <a:rPr lang="de-DE" b="1" dirty="0" smtClean="0"/>
              <a:t> - 2 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NATO </a:t>
            </a:r>
            <a:r>
              <a:rPr lang="de-DE" dirty="0" err="1" smtClean="0"/>
              <a:t>expansion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Government</a:t>
            </a:r>
            <a:r>
              <a:rPr lang="de-DE" dirty="0" smtClean="0"/>
              <a:t> </a:t>
            </a:r>
            <a:r>
              <a:rPr lang="de-DE" dirty="0" err="1" smtClean="0"/>
              <a:t>debt</a:t>
            </a:r>
            <a:endParaRPr lang="de-DE" dirty="0"/>
          </a:p>
        </p:txBody>
      </p:sp>
      <p:pic>
        <p:nvPicPr>
          <p:cNvPr id="10" name="Inhaltsplatzhalter 6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518" y="2743200"/>
            <a:ext cx="4134715" cy="3429000"/>
          </a:xfrm>
          <a:prstGeom prst="rect">
            <a:avLst/>
          </a:prstGeom>
        </p:spPr>
      </p:pic>
      <p:graphicFrame>
        <p:nvGraphicFramePr>
          <p:cNvPr id="11" name="Inhaltsplatzhalt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74909605"/>
              </p:ext>
            </p:extLst>
          </p:nvPr>
        </p:nvGraphicFramePr>
        <p:xfrm>
          <a:off x="6262688" y="2743200"/>
          <a:ext cx="470852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548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Integration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Europe‘s</a:t>
            </a:r>
            <a:r>
              <a:rPr lang="de-DE" b="1" dirty="0"/>
              <a:t> </a:t>
            </a:r>
            <a:r>
              <a:rPr lang="de-DE" b="1" dirty="0" smtClean="0"/>
              <a:t>South-East</a:t>
            </a:r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217614" y="2110416"/>
            <a:ext cx="8117158" cy="67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smtClean="0"/>
              <a:t>Turkey 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Greece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become</a:t>
            </a:r>
            <a:r>
              <a:rPr lang="de-DE" sz="2800" b="1" dirty="0" smtClean="0"/>
              <a:t> NATO </a:t>
            </a:r>
            <a:r>
              <a:rPr lang="de-DE" sz="2800" b="1" dirty="0" err="1" smtClean="0"/>
              <a:t>members</a:t>
            </a:r>
            <a:endParaRPr lang="de-DE" sz="2800" b="1" dirty="0" smtClean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1217614" y="2691943"/>
            <a:ext cx="9753600" cy="67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err="1" smtClean="0"/>
              <a:t>Greece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becomes</a:t>
            </a:r>
            <a:r>
              <a:rPr lang="de-DE" sz="2800" b="1" dirty="0" smtClean="0"/>
              <a:t> EU </a:t>
            </a:r>
            <a:r>
              <a:rPr lang="de-DE" sz="2800" b="1" dirty="0" err="1" smtClean="0"/>
              <a:t>member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state</a:t>
            </a:r>
            <a:r>
              <a:rPr lang="de-DE" sz="2800" b="1" dirty="0" smtClean="0"/>
              <a:t> in 1981</a:t>
            </a:r>
            <a:endParaRPr lang="de-DE" sz="2800" b="1" dirty="0" smtClean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1217614" y="3908586"/>
            <a:ext cx="10421414" cy="10325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de-DE" sz="2800" b="1" dirty="0" smtClean="0"/>
              <a:t>After 2004 in EU: </a:t>
            </a:r>
            <a:r>
              <a:rPr lang="de-DE" sz="2800" b="1" dirty="0" err="1" smtClean="0"/>
              <a:t>Slovenia</a:t>
            </a:r>
            <a:r>
              <a:rPr lang="de-DE" sz="2800" b="1" dirty="0"/>
              <a:t>, </a:t>
            </a:r>
            <a:r>
              <a:rPr lang="de-DE" sz="2800" b="1" dirty="0" err="1"/>
              <a:t>Cyprus</a:t>
            </a:r>
            <a:r>
              <a:rPr lang="de-DE" sz="2800" b="1" dirty="0" smtClean="0"/>
              <a:t>, </a:t>
            </a:r>
            <a:r>
              <a:rPr lang="de-DE" sz="2800" b="1" dirty="0" err="1" smtClean="0"/>
              <a:t>Bulgaria</a:t>
            </a:r>
            <a:r>
              <a:rPr lang="de-DE" sz="2800" b="1" dirty="0" smtClean="0"/>
              <a:t>, Romania, </a:t>
            </a:r>
            <a:r>
              <a:rPr lang="de-DE" sz="2800" b="1" dirty="0" err="1" smtClean="0"/>
              <a:t>Croatia</a:t>
            </a:r>
            <a:endParaRPr lang="de-DE" sz="2800" b="1" dirty="0" smtClean="0"/>
          </a:p>
          <a:p>
            <a:pPr marL="45720" indent="0">
              <a:buNone/>
            </a:pPr>
            <a:r>
              <a:rPr lang="de-DE" sz="2800" b="1" dirty="0" err="1" smtClean="0"/>
              <a:t>Slovenia</a:t>
            </a:r>
            <a:r>
              <a:rPr lang="de-DE" sz="2800" b="1" dirty="0" smtClean="0"/>
              <a:t>, </a:t>
            </a:r>
            <a:r>
              <a:rPr lang="de-DE" sz="2800" b="1" dirty="0" err="1" smtClean="0"/>
              <a:t>Greece</a:t>
            </a:r>
            <a:r>
              <a:rPr lang="de-DE" sz="2800" b="1" dirty="0" smtClean="0"/>
              <a:t>, </a:t>
            </a:r>
            <a:r>
              <a:rPr lang="de-DE" sz="2800" b="1" dirty="0" err="1" smtClean="0"/>
              <a:t>and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Cyprus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are</a:t>
            </a:r>
            <a:r>
              <a:rPr lang="de-DE" sz="2800" b="1" dirty="0" smtClean="0"/>
              <a:t> in </a:t>
            </a:r>
            <a:r>
              <a:rPr lang="de-DE" sz="2800" b="1" dirty="0" err="1" smtClean="0"/>
              <a:t>the</a:t>
            </a:r>
            <a:r>
              <a:rPr lang="de-DE" sz="2800" b="1" dirty="0" smtClean="0"/>
              <a:t> Eurozone</a:t>
            </a:r>
            <a:endParaRPr lang="de-DE" sz="2800" b="1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1228304" y="5199266"/>
            <a:ext cx="9186588" cy="5760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err="1" smtClean="0"/>
              <a:t>Economic</a:t>
            </a:r>
            <a:r>
              <a:rPr lang="de-DE" sz="2800" b="1" dirty="0" smtClean="0"/>
              <a:t> Integration ? (Input-Output Analysis, etc.)</a:t>
            </a:r>
            <a:endParaRPr lang="de-DE" sz="2800" b="1" dirty="0" smtClean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228304" y="3277486"/>
            <a:ext cx="230425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smtClean="0"/>
              <a:t>Balkan War</a:t>
            </a:r>
            <a:endParaRPr lang="de-DE" sz="2800" b="1" dirty="0" smtClean="0"/>
          </a:p>
        </p:txBody>
      </p:sp>
      <p:sp>
        <p:nvSpPr>
          <p:cNvPr id="15" name="Inhaltsplatzhalter 2"/>
          <p:cNvSpPr txBox="1">
            <a:spLocks/>
          </p:cNvSpPr>
          <p:nvPr/>
        </p:nvSpPr>
        <p:spPr>
          <a:xfrm>
            <a:off x="1228304" y="5987473"/>
            <a:ext cx="467844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de-DE" sz="2800" b="1" dirty="0" smtClean="0"/>
              <a:t>Political Integration ?</a:t>
            </a:r>
            <a:endParaRPr lang="de-DE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0291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 build="p"/>
      <p:bldP spid="14" grpId="0" build="p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1245" y="836712"/>
            <a:ext cx="10040277" cy="864096"/>
          </a:xfrm>
        </p:spPr>
        <p:txBody>
          <a:bodyPr>
            <a:normAutofit/>
          </a:bodyPr>
          <a:lstStyle/>
          <a:p>
            <a:r>
              <a:rPr lang="de-DE" sz="3600" b="1" dirty="0" err="1" smtClean="0"/>
              <a:t>From</a:t>
            </a:r>
            <a:r>
              <a:rPr lang="de-DE" sz="3600" b="1" dirty="0" smtClean="0"/>
              <a:t> </a:t>
            </a:r>
            <a:r>
              <a:rPr lang="de-DE" sz="3600" b="1" dirty="0" err="1"/>
              <a:t>subsidiarity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network</a:t>
            </a:r>
            <a:r>
              <a:rPr lang="de-DE" sz="3600" b="1" dirty="0"/>
              <a:t> </a:t>
            </a:r>
            <a:r>
              <a:rPr lang="de-DE" sz="3600" b="1" dirty="0" smtClean="0"/>
              <a:t>design - 1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21245" y="1988840"/>
            <a:ext cx="1848831" cy="432048"/>
          </a:xfrm>
        </p:spPr>
        <p:txBody>
          <a:bodyPr/>
          <a:lstStyle/>
          <a:p>
            <a:r>
              <a:rPr lang="de-DE" b="1" dirty="0" err="1" smtClean="0"/>
              <a:t>Subsidiarity</a:t>
            </a:r>
            <a:endParaRPr lang="de-DE" b="1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5755383" y="2048980"/>
            <a:ext cx="1440160" cy="2016224"/>
            <a:chOff x="5446340" y="2060848"/>
            <a:chExt cx="1440160" cy="2016224"/>
          </a:xfrm>
        </p:grpSpPr>
        <p:sp>
          <p:nvSpPr>
            <p:cNvPr id="7" name="Gefaltete Ecke 6"/>
            <p:cNvSpPr/>
            <p:nvPr/>
          </p:nvSpPr>
          <p:spPr>
            <a:xfrm>
              <a:off x="5446340" y="2060848"/>
              <a:ext cx="1440160" cy="2016224"/>
            </a:xfrm>
            <a:prstGeom prst="foldedCorner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571120" y="2205764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1</a:t>
              </a:r>
              <a:endParaRPr lang="en-GB" sz="1400" b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571120" y="2518527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2</a:t>
              </a:r>
              <a:endParaRPr lang="en-GB" sz="1400" b="1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571120" y="2841663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3</a:t>
              </a:r>
              <a:endParaRPr lang="en-GB" sz="1400" b="1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571120" y="3164799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4</a:t>
              </a:r>
              <a:endParaRPr lang="en-GB" sz="1400" b="1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571120" y="3498978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5</a:t>
              </a:r>
              <a:endParaRPr lang="en-GB" sz="1400" b="1" dirty="0"/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1221245" y="2603031"/>
            <a:ext cx="3563213" cy="1319624"/>
            <a:chOff x="1221245" y="2603031"/>
            <a:chExt cx="3563213" cy="1319624"/>
          </a:xfrm>
        </p:grpSpPr>
        <p:sp>
          <p:nvSpPr>
            <p:cNvPr id="4" name="Textfeld 3"/>
            <p:cNvSpPr txBox="1"/>
            <p:nvPr/>
          </p:nvSpPr>
          <p:spPr>
            <a:xfrm>
              <a:off x="2425097" y="2603031"/>
              <a:ext cx="1296144" cy="424732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2000" b="1" dirty="0" smtClean="0"/>
                <a:t>Entity 1</a:t>
              </a:r>
              <a:r>
                <a:rPr lang="de-AT" sz="2400" dirty="0" smtClean="0"/>
                <a:t> </a:t>
              </a:r>
              <a:endParaRPr lang="en-GB" sz="24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221245" y="3497923"/>
              <a:ext cx="1296144" cy="424732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2000" b="1" dirty="0" smtClean="0"/>
                <a:t>Entity 2</a:t>
              </a:r>
              <a:r>
                <a:rPr lang="de-AT" sz="2400" dirty="0" smtClean="0"/>
                <a:t> </a:t>
              </a:r>
              <a:endParaRPr lang="en-GB" sz="2400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488314" y="3497301"/>
              <a:ext cx="1296144" cy="424732"/>
            </a:xfrm>
            <a:prstGeom prst="rect">
              <a:avLst/>
            </a:prstGeom>
            <a:noFill/>
            <a:ln cmpd="sng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2000" b="1" dirty="0" smtClean="0"/>
                <a:t>Entity 3</a:t>
              </a:r>
              <a:r>
                <a:rPr lang="de-AT" sz="2400" dirty="0" smtClean="0"/>
                <a:t> </a:t>
              </a:r>
              <a:endParaRPr lang="en-GB" sz="2400" dirty="0"/>
            </a:p>
          </p:txBody>
        </p:sp>
        <p:cxnSp>
          <p:nvCxnSpPr>
            <p:cNvPr id="29" name="Gerade Verbindung mit Pfeil 28"/>
            <p:cNvCxnSpPr/>
            <p:nvPr/>
          </p:nvCxnSpPr>
          <p:spPr>
            <a:xfrm flipH="1">
              <a:off x="2114736" y="3027763"/>
              <a:ext cx="564376" cy="3820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>
              <a:off x="3457390" y="3027763"/>
              <a:ext cx="517866" cy="3820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ieren 65"/>
          <p:cNvGrpSpPr/>
          <p:nvPr/>
        </p:nvGrpSpPr>
        <p:grpSpPr>
          <a:xfrm>
            <a:off x="5880163" y="2972911"/>
            <a:ext cx="1080120" cy="627986"/>
            <a:chOff x="5880163" y="2972911"/>
            <a:chExt cx="1080120" cy="627986"/>
          </a:xfrm>
        </p:grpSpPr>
        <p:cxnSp>
          <p:nvCxnSpPr>
            <p:cNvPr id="35" name="Gerader Verbinder 34"/>
            <p:cNvCxnSpPr>
              <a:stCxn id="10" idx="1"/>
              <a:endCxn id="10" idx="3"/>
            </p:cNvCxnSpPr>
            <p:nvPr/>
          </p:nvCxnSpPr>
          <p:spPr>
            <a:xfrm>
              <a:off x="5880163" y="2972911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>
              <a:off x="5880163" y="3266718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>
              <a:off x="5880163" y="3600897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pieren 64"/>
          <p:cNvGrpSpPr/>
          <p:nvPr/>
        </p:nvGrpSpPr>
        <p:grpSpPr>
          <a:xfrm>
            <a:off x="2098865" y="4714816"/>
            <a:ext cx="1095991" cy="972288"/>
            <a:chOff x="2098865" y="4714816"/>
            <a:chExt cx="1095991" cy="972288"/>
          </a:xfrm>
        </p:grpSpPr>
        <p:cxnSp>
          <p:nvCxnSpPr>
            <p:cNvPr id="38" name="Gerader Verbinder 37"/>
            <p:cNvCxnSpPr/>
            <p:nvPr/>
          </p:nvCxnSpPr>
          <p:spPr>
            <a:xfrm>
              <a:off x="2114736" y="5687104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2098865" y="5037907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2114736" y="4714816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>
          <a:xfrm>
            <a:off x="4860987" y="4676066"/>
            <a:ext cx="1087003" cy="1304867"/>
            <a:chOff x="4860987" y="4676066"/>
            <a:chExt cx="1087003" cy="1304867"/>
          </a:xfrm>
        </p:grpSpPr>
        <p:cxnSp>
          <p:nvCxnSpPr>
            <p:cNvPr id="41" name="Gerader Verbinder 40"/>
            <p:cNvCxnSpPr/>
            <p:nvPr/>
          </p:nvCxnSpPr>
          <p:spPr>
            <a:xfrm>
              <a:off x="4860987" y="5003407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>
              <a:off x="4860987" y="4676066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>
              <a:off x="4867870" y="5980933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/>
            <p:cNvCxnSpPr/>
            <p:nvPr/>
          </p:nvCxnSpPr>
          <p:spPr>
            <a:xfrm>
              <a:off x="4860987" y="5311965"/>
              <a:ext cx="10801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Gerader Verbinder 45"/>
          <p:cNvCxnSpPr/>
          <p:nvPr/>
        </p:nvCxnSpPr>
        <p:spPr>
          <a:xfrm flipV="1">
            <a:off x="3876945" y="2355126"/>
            <a:ext cx="1767958" cy="408295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4736207" y="4399687"/>
            <a:ext cx="1440160" cy="2016224"/>
            <a:chOff x="5446340" y="2060848"/>
            <a:chExt cx="1440160" cy="2016224"/>
          </a:xfrm>
        </p:grpSpPr>
        <p:sp>
          <p:nvSpPr>
            <p:cNvPr id="15" name="Gefaltete Ecke 14"/>
            <p:cNvSpPr/>
            <p:nvPr/>
          </p:nvSpPr>
          <p:spPr>
            <a:xfrm>
              <a:off x="5446340" y="2060848"/>
              <a:ext cx="1440160" cy="2016224"/>
            </a:xfrm>
            <a:prstGeom prst="foldedCorner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571120" y="2205764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1</a:t>
              </a:r>
              <a:endParaRPr lang="en-GB" sz="1400" b="1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5571120" y="2518527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2</a:t>
              </a:r>
              <a:endParaRPr lang="en-GB" sz="14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571120" y="2841663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3</a:t>
              </a:r>
              <a:endParaRPr lang="en-GB" sz="1400" b="1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571120" y="3164799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4</a:t>
              </a:r>
              <a:endParaRPr lang="en-GB" sz="1400" b="1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5571120" y="3498978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5</a:t>
              </a:r>
              <a:endParaRPr lang="en-GB" sz="1400" b="1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1963675" y="4458622"/>
            <a:ext cx="1440160" cy="2016224"/>
            <a:chOff x="5446340" y="2060848"/>
            <a:chExt cx="1440160" cy="2016224"/>
          </a:xfrm>
        </p:grpSpPr>
        <p:sp>
          <p:nvSpPr>
            <p:cNvPr id="22" name="Gefaltete Ecke 21"/>
            <p:cNvSpPr/>
            <p:nvPr/>
          </p:nvSpPr>
          <p:spPr>
            <a:xfrm>
              <a:off x="5446340" y="2060848"/>
              <a:ext cx="1440160" cy="2016224"/>
            </a:xfrm>
            <a:prstGeom prst="foldedCorner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571120" y="2205764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1</a:t>
              </a:r>
              <a:endParaRPr lang="en-GB" sz="1400" b="1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571120" y="2518527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2</a:t>
              </a:r>
              <a:endParaRPr lang="en-GB" sz="1400" b="1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571120" y="2841663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3</a:t>
              </a:r>
              <a:endParaRPr lang="en-GB" sz="1400" b="1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571120" y="3164799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4</a:t>
              </a:r>
              <a:endParaRPr lang="en-GB" sz="1400" b="1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5571120" y="3498978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5</a:t>
              </a:r>
              <a:endParaRPr lang="en-GB" sz="1400" b="1" dirty="0"/>
            </a:p>
          </p:txBody>
        </p:sp>
      </p:grpSp>
      <p:cxnSp>
        <p:nvCxnSpPr>
          <p:cNvPr id="49" name="Gerader Verbinder 48"/>
          <p:cNvCxnSpPr/>
          <p:nvPr/>
        </p:nvCxnSpPr>
        <p:spPr>
          <a:xfrm>
            <a:off x="4065663" y="3998161"/>
            <a:ext cx="602852" cy="79496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/>
          <p:nvPr/>
        </p:nvCxnSpPr>
        <p:spPr>
          <a:xfrm flipH="1" flipV="1">
            <a:off x="1477219" y="4035874"/>
            <a:ext cx="383418" cy="67894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platzhalter 2"/>
          <p:cNvSpPr txBox="1">
            <a:spLocks/>
          </p:cNvSpPr>
          <p:nvPr/>
        </p:nvSpPr>
        <p:spPr>
          <a:xfrm>
            <a:off x="7822604" y="4214457"/>
            <a:ext cx="3294902" cy="18582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 smtClean="0">
                <a:solidFill>
                  <a:srgbClr val="FF0000"/>
                </a:solidFill>
              </a:rPr>
              <a:t>Decisions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are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only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transferred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to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higher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level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entities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if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they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cannot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be</a:t>
            </a:r>
            <a:r>
              <a:rPr lang="de-DE" b="1" dirty="0" smtClean="0">
                <a:solidFill>
                  <a:srgbClr val="FF0000"/>
                </a:solidFill>
              </a:rPr>
              <a:t> (</a:t>
            </a:r>
            <a:r>
              <a:rPr lang="de-DE" b="1" dirty="0" err="1" smtClean="0">
                <a:solidFill>
                  <a:srgbClr val="FF0000"/>
                </a:solidFill>
              </a:rPr>
              <a:t>better</a:t>
            </a:r>
            <a:r>
              <a:rPr lang="de-DE" b="1" dirty="0" smtClean="0">
                <a:solidFill>
                  <a:srgbClr val="FF0000"/>
                </a:solidFill>
              </a:rPr>
              <a:t>) </a:t>
            </a:r>
            <a:r>
              <a:rPr lang="de-DE" b="1" dirty="0" err="1" smtClean="0">
                <a:solidFill>
                  <a:srgbClr val="FF0000"/>
                </a:solidFill>
              </a:rPr>
              <a:t>performed</a:t>
            </a:r>
            <a:r>
              <a:rPr lang="de-DE" b="1" dirty="0" smtClean="0">
                <a:solidFill>
                  <a:srgbClr val="FF0000"/>
                </a:solidFill>
              </a:rPr>
              <a:t> at </a:t>
            </a:r>
            <a:r>
              <a:rPr lang="de-DE" b="1" dirty="0" err="1" smtClean="0">
                <a:solidFill>
                  <a:srgbClr val="FF0000"/>
                </a:solidFill>
              </a:rPr>
              <a:t>the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lower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level</a:t>
            </a:r>
            <a:r>
              <a:rPr lang="de-DE" b="1" dirty="0" smtClean="0">
                <a:solidFill>
                  <a:srgbClr val="FF0000"/>
                </a:solidFill>
              </a:rPr>
              <a:t>.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1245" y="836712"/>
            <a:ext cx="10040277" cy="864096"/>
          </a:xfrm>
        </p:spPr>
        <p:txBody>
          <a:bodyPr>
            <a:normAutofit/>
          </a:bodyPr>
          <a:lstStyle/>
          <a:p>
            <a:r>
              <a:rPr lang="de-DE" sz="3600" b="1" dirty="0" err="1" smtClean="0"/>
              <a:t>From</a:t>
            </a:r>
            <a:r>
              <a:rPr lang="de-DE" sz="3600" b="1" dirty="0" smtClean="0"/>
              <a:t> </a:t>
            </a:r>
            <a:r>
              <a:rPr lang="de-DE" sz="3600" b="1" dirty="0" err="1"/>
              <a:t>subsidiarity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network</a:t>
            </a:r>
            <a:r>
              <a:rPr lang="de-DE" sz="3600" b="1" dirty="0"/>
              <a:t> </a:t>
            </a:r>
            <a:r>
              <a:rPr lang="de-DE" sz="3600" b="1" dirty="0" smtClean="0"/>
              <a:t>design - 2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21245" y="1988840"/>
            <a:ext cx="8041519" cy="432048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Problems</a:t>
            </a:r>
            <a:r>
              <a:rPr lang="de-DE" b="1" dirty="0" smtClean="0"/>
              <a:t> 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Subsidiarity</a:t>
            </a:r>
            <a:r>
              <a:rPr lang="de-DE" b="1" dirty="0" smtClean="0"/>
              <a:t> </a:t>
            </a:r>
            <a:r>
              <a:rPr lang="de-DE" b="1" dirty="0" err="1" smtClean="0"/>
              <a:t>Principle</a:t>
            </a:r>
            <a:r>
              <a:rPr lang="de-DE" b="1" dirty="0" smtClean="0"/>
              <a:t> in Political Economy</a:t>
            </a:r>
            <a:endParaRPr lang="de-DE" b="1" dirty="0"/>
          </a:p>
        </p:txBody>
      </p:sp>
      <p:sp>
        <p:nvSpPr>
          <p:cNvPr id="51" name="Textplatzhalter 2"/>
          <p:cNvSpPr txBox="1">
            <a:spLocks/>
          </p:cNvSpPr>
          <p:nvPr/>
        </p:nvSpPr>
        <p:spPr>
          <a:xfrm>
            <a:off x="1701924" y="2564904"/>
            <a:ext cx="8208912" cy="15841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1. </a:t>
            </a:r>
            <a:r>
              <a:rPr lang="de-DE" b="1" dirty="0" err="1" smtClean="0"/>
              <a:t>Two</a:t>
            </a:r>
            <a:r>
              <a:rPr lang="de-DE" b="1" dirty="0" smtClean="0"/>
              <a:t> different </a:t>
            </a:r>
            <a:r>
              <a:rPr lang="de-DE" b="1" dirty="0" err="1" smtClean="0"/>
              <a:t>types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entities</a:t>
            </a:r>
            <a:r>
              <a:rPr lang="de-DE" b="1" dirty="0" smtClean="0"/>
              <a:t>:</a:t>
            </a:r>
          </a:p>
          <a:p>
            <a:r>
              <a:rPr lang="de-DE" b="1" dirty="0"/>
              <a:t>	</a:t>
            </a:r>
            <a:r>
              <a:rPr lang="de-DE" b="1" dirty="0" err="1" smtClean="0"/>
              <a:t>Firms</a:t>
            </a:r>
            <a:r>
              <a:rPr lang="de-DE" b="1" dirty="0"/>
              <a:t>:</a:t>
            </a:r>
            <a:r>
              <a:rPr lang="de-DE" b="1" dirty="0" smtClean="0"/>
              <a:t> </a:t>
            </a:r>
            <a:r>
              <a:rPr lang="de-DE" b="1" dirty="0" err="1" smtClean="0"/>
              <a:t>maximize</a:t>
            </a:r>
            <a:r>
              <a:rPr lang="de-DE" b="1" dirty="0" smtClean="0"/>
              <a:t> </a:t>
            </a:r>
            <a:r>
              <a:rPr lang="de-DE" b="1" dirty="0" err="1" smtClean="0"/>
              <a:t>profit</a:t>
            </a:r>
            <a:r>
              <a:rPr lang="de-DE" b="1" dirty="0" smtClean="0"/>
              <a:t>, </a:t>
            </a:r>
            <a:r>
              <a:rPr lang="de-DE" b="1" dirty="0" err="1" smtClean="0"/>
              <a:t>capital</a:t>
            </a:r>
            <a:r>
              <a:rPr lang="de-DE" b="1" dirty="0" smtClean="0"/>
              <a:t> </a:t>
            </a:r>
            <a:r>
              <a:rPr lang="de-DE" b="1" dirty="0" err="1" smtClean="0"/>
              <a:t>accumulation</a:t>
            </a:r>
            <a:r>
              <a:rPr lang="de-DE" b="1" dirty="0" smtClean="0"/>
              <a:t> (</a:t>
            </a:r>
            <a:r>
              <a:rPr lang="de-DE" b="1" dirty="0" err="1" smtClean="0"/>
              <a:t>growth</a:t>
            </a:r>
            <a:r>
              <a:rPr lang="de-DE" b="1" dirty="0" smtClean="0"/>
              <a:t>)</a:t>
            </a:r>
          </a:p>
          <a:p>
            <a:r>
              <a:rPr lang="de-DE" b="1" dirty="0" smtClean="0"/>
              <a:t>		</a:t>
            </a:r>
            <a:r>
              <a:rPr lang="de-DE" b="1" dirty="0" err="1" smtClean="0"/>
              <a:t>side</a:t>
            </a:r>
            <a:r>
              <a:rPr lang="de-DE" b="1" dirty="0" smtClean="0"/>
              <a:t> </a:t>
            </a:r>
            <a:r>
              <a:rPr lang="de-DE" b="1" dirty="0" err="1" smtClean="0"/>
              <a:t>constraint</a:t>
            </a:r>
            <a:r>
              <a:rPr lang="de-DE" b="1" dirty="0" smtClean="0"/>
              <a:t>: </a:t>
            </a:r>
            <a:r>
              <a:rPr lang="de-DE" b="1" dirty="0" err="1" smtClean="0"/>
              <a:t>reproduction</a:t>
            </a:r>
            <a:endParaRPr lang="de-DE" b="1" dirty="0"/>
          </a:p>
          <a:p>
            <a:r>
              <a:rPr lang="de-DE" b="1" dirty="0"/>
              <a:t>	</a:t>
            </a:r>
            <a:r>
              <a:rPr lang="de-DE" b="1" dirty="0" smtClean="0"/>
              <a:t>Political </a:t>
            </a:r>
            <a:r>
              <a:rPr lang="de-DE" b="1" dirty="0" err="1" smtClean="0"/>
              <a:t>units</a:t>
            </a:r>
            <a:r>
              <a:rPr lang="de-DE" b="1" dirty="0" smtClean="0"/>
              <a:t>: </a:t>
            </a:r>
            <a:r>
              <a:rPr lang="de-DE" b="1" dirty="0" err="1" smtClean="0"/>
              <a:t>stabilize</a:t>
            </a:r>
            <a:r>
              <a:rPr lang="de-DE" b="1" dirty="0" smtClean="0"/>
              <a:t> </a:t>
            </a:r>
            <a:r>
              <a:rPr lang="de-DE" b="1" dirty="0" err="1" smtClean="0"/>
              <a:t>reproduction</a:t>
            </a:r>
            <a:r>
              <a:rPr lang="de-DE" b="1" dirty="0" smtClean="0"/>
              <a:t>, </a:t>
            </a:r>
            <a:r>
              <a:rPr lang="de-DE" b="1" dirty="0" err="1" smtClean="0"/>
              <a:t>welfare</a:t>
            </a:r>
            <a:r>
              <a:rPr lang="de-DE" b="1" dirty="0" smtClean="0"/>
              <a:t> </a:t>
            </a:r>
            <a:r>
              <a:rPr lang="de-DE" b="1" dirty="0" err="1" smtClean="0"/>
              <a:t>growth</a:t>
            </a:r>
            <a:endParaRPr lang="de-DE" b="1" dirty="0" smtClean="0"/>
          </a:p>
          <a:p>
            <a:r>
              <a:rPr lang="de-DE" b="1" dirty="0"/>
              <a:t>	</a:t>
            </a:r>
            <a:r>
              <a:rPr lang="de-DE" b="1" dirty="0" smtClean="0"/>
              <a:t>	</a:t>
            </a:r>
            <a:r>
              <a:rPr lang="de-DE" b="1" dirty="0" err="1" smtClean="0"/>
              <a:t>side</a:t>
            </a:r>
            <a:r>
              <a:rPr lang="de-DE" b="1" dirty="0" smtClean="0"/>
              <a:t> </a:t>
            </a:r>
            <a:r>
              <a:rPr lang="de-DE" b="1" dirty="0" err="1" smtClean="0"/>
              <a:t>constraint</a:t>
            </a:r>
            <a:r>
              <a:rPr lang="de-DE" b="1" dirty="0" smtClean="0"/>
              <a:t>: </a:t>
            </a:r>
            <a:r>
              <a:rPr lang="de-DE" b="1" dirty="0" err="1" smtClean="0"/>
              <a:t>finance</a:t>
            </a:r>
            <a:r>
              <a:rPr lang="de-DE" b="1" dirty="0" smtClean="0"/>
              <a:t> (</a:t>
            </a:r>
            <a:r>
              <a:rPr lang="de-DE" b="1" dirty="0" err="1" smtClean="0"/>
              <a:t>including</a:t>
            </a:r>
            <a:r>
              <a:rPr lang="de-DE" b="1" dirty="0" smtClean="0"/>
              <a:t> </a:t>
            </a:r>
            <a:r>
              <a:rPr lang="de-DE" b="1" dirty="0" err="1" smtClean="0"/>
              <a:t>feasible</a:t>
            </a:r>
            <a:r>
              <a:rPr lang="de-DE" b="1" dirty="0" smtClean="0"/>
              <a:t> </a:t>
            </a:r>
            <a:r>
              <a:rPr lang="de-DE" b="1" dirty="0" err="1" smtClean="0"/>
              <a:t>debt</a:t>
            </a:r>
            <a:r>
              <a:rPr lang="de-DE" b="1" dirty="0" smtClean="0"/>
              <a:t>)</a:t>
            </a:r>
            <a:endParaRPr lang="de-DE" b="1" dirty="0"/>
          </a:p>
        </p:txBody>
      </p:sp>
      <p:sp>
        <p:nvSpPr>
          <p:cNvPr id="52" name="Textplatzhalter 2"/>
          <p:cNvSpPr txBox="1">
            <a:spLocks/>
          </p:cNvSpPr>
          <p:nvPr/>
        </p:nvSpPr>
        <p:spPr>
          <a:xfrm>
            <a:off x="1701924" y="4294356"/>
            <a:ext cx="8661979" cy="10068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2. Time </a:t>
            </a:r>
            <a:r>
              <a:rPr lang="de-DE" b="1" dirty="0" err="1" smtClean="0"/>
              <a:t>horizons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feedback</a:t>
            </a:r>
            <a:r>
              <a:rPr lang="de-DE" b="1" dirty="0" smtClean="0"/>
              <a:t> </a:t>
            </a:r>
            <a:r>
              <a:rPr lang="de-DE" b="1" dirty="0" err="1" smtClean="0"/>
              <a:t>loops</a:t>
            </a:r>
            <a:r>
              <a:rPr lang="de-DE" b="1" dirty="0" smtClean="0"/>
              <a:t>:</a:t>
            </a:r>
          </a:p>
          <a:p>
            <a:r>
              <a:rPr lang="de-DE" b="1" dirty="0"/>
              <a:t>	</a:t>
            </a:r>
            <a:r>
              <a:rPr lang="de-DE" b="1" dirty="0" err="1" smtClean="0"/>
              <a:t>Firms</a:t>
            </a:r>
            <a:r>
              <a:rPr lang="de-DE" b="1" dirty="0"/>
              <a:t>:</a:t>
            </a:r>
            <a:r>
              <a:rPr lang="de-DE" b="1" dirty="0" smtClean="0"/>
              <a:t> Innovation-banking-</a:t>
            </a:r>
            <a:r>
              <a:rPr lang="de-DE" b="1" dirty="0" err="1" smtClean="0"/>
              <a:t>competion</a:t>
            </a:r>
            <a:r>
              <a:rPr lang="de-DE" b="1" dirty="0" smtClean="0"/>
              <a:t>-</a:t>
            </a:r>
            <a:r>
              <a:rPr lang="de-DE" b="1" dirty="0" err="1" smtClean="0"/>
              <a:t>cooperation-demand</a:t>
            </a:r>
            <a:endParaRPr lang="de-DE" b="1" dirty="0" smtClean="0"/>
          </a:p>
          <a:p>
            <a:r>
              <a:rPr lang="de-DE" b="1" dirty="0"/>
              <a:t>	</a:t>
            </a:r>
            <a:r>
              <a:rPr lang="de-DE" b="1" dirty="0" smtClean="0"/>
              <a:t>Political </a:t>
            </a:r>
            <a:r>
              <a:rPr lang="de-DE" b="1" dirty="0" err="1" smtClean="0"/>
              <a:t>units</a:t>
            </a:r>
            <a:r>
              <a:rPr lang="de-DE" b="1" dirty="0" smtClean="0"/>
              <a:t>: </a:t>
            </a:r>
            <a:r>
              <a:rPr lang="de-DE" b="1" dirty="0" err="1" smtClean="0"/>
              <a:t>Election</a:t>
            </a:r>
            <a:r>
              <a:rPr lang="de-DE" b="1" dirty="0" smtClean="0"/>
              <a:t> </a:t>
            </a:r>
            <a:r>
              <a:rPr lang="de-DE" b="1" dirty="0" err="1" smtClean="0"/>
              <a:t>cycles</a:t>
            </a:r>
            <a:endParaRPr lang="de-DE" b="1" dirty="0"/>
          </a:p>
        </p:txBody>
      </p:sp>
      <p:sp>
        <p:nvSpPr>
          <p:cNvPr id="53" name="Textplatzhalter 2"/>
          <p:cNvSpPr txBox="1">
            <a:spLocks/>
          </p:cNvSpPr>
          <p:nvPr/>
        </p:nvSpPr>
        <p:spPr>
          <a:xfrm>
            <a:off x="1701924" y="5428870"/>
            <a:ext cx="8661979" cy="10068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3. Transnational Corporations versus </a:t>
            </a:r>
            <a:r>
              <a:rPr lang="de-DE" b="1" dirty="0" err="1" smtClean="0"/>
              <a:t>local</a:t>
            </a:r>
            <a:r>
              <a:rPr lang="de-DE" b="1" dirty="0" smtClean="0"/>
              <a:t> SMEs:</a:t>
            </a:r>
          </a:p>
          <a:p>
            <a:r>
              <a:rPr lang="de-DE" b="1" dirty="0"/>
              <a:t>	</a:t>
            </a:r>
            <a:r>
              <a:rPr lang="de-DE" b="1" dirty="0" smtClean="0"/>
              <a:t>Political Counterpart </a:t>
            </a:r>
            <a:r>
              <a:rPr lang="de-DE" b="1" dirty="0" err="1" smtClean="0"/>
              <a:t>of</a:t>
            </a:r>
            <a:r>
              <a:rPr lang="de-DE" b="1" dirty="0" smtClean="0"/>
              <a:t> TNCs?</a:t>
            </a:r>
          </a:p>
          <a:p>
            <a:r>
              <a:rPr lang="de-DE" b="1" dirty="0"/>
              <a:t>	</a:t>
            </a:r>
            <a:r>
              <a:rPr lang="de-DE" b="1" dirty="0" smtClean="0"/>
              <a:t>Political </a:t>
            </a:r>
            <a:r>
              <a:rPr lang="de-DE" b="1" dirty="0" err="1" smtClean="0"/>
              <a:t>units</a:t>
            </a:r>
            <a:r>
              <a:rPr lang="de-DE" b="1" dirty="0" smtClean="0"/>
              <a:t> </a:t>
            </a:r>
            <a:r>
              <a:rPr lang="de-DE" b="1" dirty="0" err="1" smtClean="0"/>
              <a:t>as</a:t>
            </a:r>
            <a:r>
              <a:rPr lang="de-DE" b="1" dirty="0" smtClean="0"/>
              <a:t> </a:t>
            </a:r>
            <a:r>
              <a:rPr lang="de-DE" b="1" dirty="0" err="1" smtClean="0"/>
              <a:t>mediators</a:t>
            </a:r>
            <a:r>
              <a:rPr lang="de-DE" b="1" dirty="0" smtClean="0"/>
              <a:t> </a:t>
            </a:r>
            <a:r>
              <a:rPr lang="de-DE" b="1" dirty="0" err="1" smtClean="0"/>
              <a:t>between</a:t>
            </a:r>
            <a:r>
              <a:rPr lang="de-DE" b="1" dirty="0" smtClean="0"/>
              <a:t> TNCs </a:t>
            </a:r>
            <a:r>
              <a:rPr lang="de-DE" b="1" dirty="0" err="1" smtClean="0"/>
              <a:t>and</a:t>
            </a:r>
            <a:r>
              <a:rPr lang="de-DE" b="1" dirty="0" smtClean="0"/>
              <a:t> SMEs?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9918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1245" y="836712"/>
            <a:ext cx="10040277" cy="864096"/>
          </a:xfrm>
        </p:spPr>
        <p:txBody>
          <a:bodyPr>
            <a:normAutofit/>
          </a:bodyPr>
          <a:lstStyle/>
          <a:p>
            <a:r>
              <a:rPr lang="de-DE" sz="3600" b="1" dirty="0" err="1" smtClean="0"/>
              <a:t>From</a:t>
            </a:r>
            <a:r>
              <a:rPr lang="de-DE" sz="3600" b="1" dirty="0" smtClean="0"/>
              <a:t> </a:t>
            </a:r>
            <a:r>
              <a:rPr lang="de-DE" sz="3600" b="1" dirty="0" err="1"/>
              <a:t>subsidiarity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network</a:t>
            </a:r>
            <a:r>
              <a:rPr lang="de-DE" sz="3600" b="1" dirty="0"/>
              <a:t> </a:t>
            </a:r>
            <a:r>
              <a:rPr lang="de-DE" sz="3600" b="1" dirty="0" smtClean="0"/>
              <a:t>design - 3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21244" y="1862243"/>
            <a:ext cx="2236145" cy="487761"/>
          </a:xfrm>
        </p:spPr>
        <p:txBody>
          <a:bodyPr>
            <a:normAutofit/>
          </a:bodyPr>
          <a:lstStyle/>
          <a:p>
            <a:r>
              <a:rPr lang="de-DE" b="1" dirty="0" smtClean="0"/>
              <a:t>Network design</a:t>
            </a:r>
            <a:endParaRPr lang="de-DE" b="1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6306731" y="1994528"/>
            <a:ext cx="1440160" cy="2370576"/>
            <a:chOff x="5446340" y="2060848"/>
            <a:chExt cx="1440160" cy="2016224"/>
          </a:xfrm>
        </p:grpSpPr>
        <p:sp>
          <p:nvSpPr>
            <p:cNvPr id="7" name="Gefaltete Ecke 6"/>
            <p:cNvSpPr/>
            <p:nvPr/>
          </p:nvSpPr>
          <p:spPr>
            <a:xfrm>
              <a:off x="5446340" y="2060848"/>
              <a:ext cx="1440160" cy="2016224"/>
            </a:xfrm>
            <a:prstGeom prst="foldedCorner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571120" y="2205764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1</a:t>
              </a:r>
              <a:endParaRPr lang="en-GB" sz="1400" b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571120" y="2518527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2</a:t>
              </a:r>
              <a:endParaRPr lang="en-GB" sz="1400" b="1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571120" y="2841663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3</a:t>
              </a:r>
              <a:endParaRPr lang="en-GB" sz="1400" b="1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571120" y="3164799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4</a:t>
              </a:r>
              <a:endParaRPr lang="en-GB" sz="1400" b="1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571120" y="3498978"/>
              <a:ext cx="1080120" cy="286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AT" sz="1400" b="1" dirty="0" err="1" smtClean="0"/>
                <a:t>Decision</a:t>
              </a:r>
              <a:r>
                <a:rPr lang="de-AT" sz="1400" b="1" dirty="0" smtClean="0"/>
                <a:t> 5</a:t>
              </a:r>
              <a:endParaRPr lang="en-GB" sz="1400" b="1" dirty="0"/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2425097" y="2603031"/>
            <a:ext cx="1296144" cy="4247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000" b="1" dirty="0" smtClean="0"/>
              <a:t>Entity 1</a:t>
            </a:r>
            <a:r>
              <a:rPr lang="de-AT" sz="2400" dirty="0" smtClean="0"/>
              <a:t> </a:t>
            </a:r>
            <a:endParaRPr lang="en-GB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1221245" y="3497923"/>
            <a:ext cx="1296144" cy="4247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000" b="1" dirty="0" smtClean="0"/>
              <a:t>Entity 2</a:t>
            </a:r>
            <a:r>
              <a:rPr lang="de-AT" sz="2400" dirty="0" smtClean="0"/>
              <a:t> </a:t>
            </a:r>
            <a:endParaRPr lang="en-GB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3488314" y="3497301"/>
            <a:ext cx="1296144" cy="424732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000" b="1" dirty="0" smtClean="0"/>
              <a:t>Entity 3</a:t>
            </a:r>
            <a:r>
              <a:rPr lang="de-AT" sz="2400" dirty="0" smtClean="0"/>
              <a:t> </a:t>
            </a:r>
            <a:endParaRPr lang="en-GB" sz="2400" dirty="0"/>
          </a:p>
        </p:txBody>
      </p:sp>
      <p:cxnSp>
        <p:nvCxnSpPr>
          <p:cNvPr id="46" name="Gerader Verbinder 45"/>
          <p:cNvCxnSpPr/>
          <p:nvPr/>
        </p:nvCxnSpPr>
        <p:spPr>
          <a:xfrm flipV="1">
            <a:off x="3846021" y="2738439"/>
            <a:ext cx="2350230" cy="3690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efaltete Ecke 14"/>
          <p:cNvSpPr/>
          <p:nvPr/>
        </p:nvSpPr>
        <p:spPr>
          <a:xfrm>
            <a:off x="4721616" y="4495526"/>
            <a:ext cx="1440160" cy="2016224"/>
          </a:xfrm>
          <a:prstGeom prst="foldedCorne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6" name="Textfeld 15"/>
          <p:cNvSpPr txBox="1"/>
          <p:nvPr/>
        </p:nvSpPr>
        <p:spPr>
          <a:xfrm>
            <a:off x="4860987" y="4548351"/>
            <a:ext cx="108012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1</a:t>
            </a:r>
            <a:endParaRPr lang="en-GB" sz="14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4860987" y="4857366"/>
            <a:ext cx="108012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2</a:t>
            </a:r>
            <a:endParaRPr lang="en-GB" sz="14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4860987" y="5180502"/>
            <a:ext cx="108012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3</a:t>
            </a:r>
            <a:endParaRPr lang="en-GB" sz="14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4860987" y="5503638"/>
            <a:ext cx="108012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4</a:t>
            </a:r>
            <a:endParaRPr lang="en-GB" sz="14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4860987" y="5837817"/>
            <a:ext cx="108012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5</a:t>
            </a:r>
            <a:endParaRPr lang="en-GB" sz="1400" b="1" dirty="0"/>
          </a:p>
        </p:txBody>
      </p:sp>
      <p:sp>
        <p:nvSpPr>
          <p:cNvPr id="22" name="Gefaltete Ecke 21"/>
          <p:cNvSpPr/>
          <p:nvPr/>
        </p:nvSpPr>
        <p:spPr>
          <a:xfrm>
            <a:off x="1963675" y="4458622"/>
            <a:ext cx="1440160" cy="2116892"/>
          </a:xfrm>
          <a:prstGeom prst="foldedCorne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3" name="Textfeld 22"/>
          <p:cNvSpPr txBox="1"/>
          <p:nvPr/>
        </p:nvSpPr>
        <p:spPr>
          <a:xfrm>
            <a:off x="2088455" y="4643604"/>
            <a:ext cx="1080120" cy="29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1</a:t>
            </a:r>
            <a:endParaRPr lang="en-GB" sz="1400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2088455" y="4924678"/>
            <a:ext cx="1080120" cy="29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2</a:t>
            </a:r>
            <a:endParaRPr lang="en-GB" sz="14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2088455" y="5253729"/>
            <a:ext cx="1080120" cy="29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3</a:t>
            </a:r>
            <a:endParaRPr lang="en-GB" sz="14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2088455" y="5582779"/>
            <a:ext cx="1080120" cy="29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4</a:t>
            </a:r>
            <a:endParaRPr lang="en-GB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2088455" y="5923075"/>
            <a:ext cx="1080120" cy="29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1400" b="1" dirty="0" err="1" smtClean="0"/>
              <a:t>Decision</a:t>
            </a:r>
            <a:r>
              <a:rPr lang="de-AT" sz="1400" b="1" dirty="0" smtClean="0"/>
              <a:t> 5</a:t>
            </a:r>
            <a:endParaRPr lang="en-GB" sz="1400" b="1" dirty="0"/>
          </a:p>
        </p:txBody>
      </p:sp>
      <p:sp>
        <p:nvSpPr>
          <p:cNvPr id="58" name="Textplatzhalter 2"/>
          <p:cNvSpPr txBox="1">
            <a:spLocks/>
          </p:cNvSpPr>
          <p:nvPr/>
        </p:nvSpPr>
        <p:spPr>
          <a:xfrm>
            <a:off x="8437319" y="2409972"/>
            <a:ext cx="3294902" cy="150799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Decisions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become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transitory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negotiation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results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, 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agreed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 upon 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by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agents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with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 internal model-</a:t>
            </a:r>
            <a:r>
              <a:rPr lang="de-DE" b="1" dirty="0" err="1" smtClean="0">
                <a:ln w="6350">
                  <a:noFill/>
                </a:ln>
                <a:solidFill>
                  <a:srgbClr val="0070C0"/>
                </a:solidFill>
              </a:rPr>
              <a:t>building</a:t>
            </a:r>
            <a:r>
              <a:rPr lang="de-DE" b="1" dirty="0" smtClean="0">
                <a:ln w="6350">
                  <a:noFill/>
                </a:ln>
                <a:solidFill>
                  <a:srgbClr val="0070C0"/>
                </a:solidFill>
              </a:rPr>
              <a:t>.</a:t>
            </a:r>
            <a:endParaRPr lang="de-DE" b="1" dirty="0">
              <a:ln w="6350">
                <a:noFill/>
              </a:ln>
              <a:solidFill>
                <a:srgbClr val="0070C0"/>
              </a:solidFill>
            </a:endParaRPr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3721241" y="3110872"/>
            <a:ext cx="344422" cy="298962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flipV="1">
            <a:off x="2174515" y="3110872"/>
            <a:ext cx="347709" cy="313655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2667806" y="3742529"/>
            <a:ext cx="690302" cy="6771"/>
          </a:xfrm>
          <a:prstGeom prst="straightConnector1">
            <a:avLst/>
          </a:prstGeom>
          <a:ln w="38100">
            <a:solidFill>
              <a:schemeClr val="tx1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>
            <a:off x="1389854" y="4059031"/>
            <a:ext cx="479463" cy="1121128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>
            <a:off x="3983414" y="4069684"/>
            <a:ext cx="670838" cy="1020808"/>
          </a:xfrm>
          <a:prstGeom prst="line">
            <a:avLst/>
          </a:prstGeom>
          <a:ln w="25400">
            <a:solidFill>
              <a:schemeClr val="tx1"/>
            </a:solidFill>
            <a:prstDash val="sysDot"/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2088455" y="6150782"/>
            <a:ext cx="49244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…</a:t>
            </a:r>
            <a:endParaRPr lang="en-GB" sz="2400" dirty="0"/>
          </a:p>
        </p:txBody>
      </p:sp>
      <p:sp>
        <p:nvSpPr>
          <p:cNvPr id="68" name="Textfeld 67"/>
          <p:cNvSpPr txBox="1"/>
          <p:nvPr/>
        </p:nvSpPr>
        <p:spPr>
          <a:xfrm>
            <a:off x="6431511" y="3845699"/>
            <a:ext cx="49244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…</a:t>
            </a:r>
            <a:endParaRPr lang="en-GB" sz="2400" dirty="0"/>
          </a:p>
        </p:txBody>
      </p:sp>
      <p:sp>
        <p:nvSpPr>
          <p:cNvPr id="69" name="Textfeld 68"/>
          <p:cNvSpPr txBox="1"/>
          <p:nvPr/>
        </p:nvSpPr>
        <p:spPr>
          <a:xfrm>
            <a:off x="4847603" y="6040227"/>
            <a:ext cx="49244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sz="2400" dirty="0" smtClean="0"/>
              <a:t>…</a:t>
            </a:r>
            <a:endParaRPr lang="en-GB" sz="2400" dirty="0"/>
          </a:p>
        </p:txBody>
      </p:sp>
      <p:sp>
        <p:nvSpPr>
          <p:cNvPr id="70" name="Textplatzhalter 2"/>
          <p:cNvSpPr txBox="1">
            <a:spLocks/>
          </p:cNvSpPr>
          <p:nvPr/>
        </p:nvSpPr>
        <p:spPr>
          <a:xfrm>
            <a:off x="7479557" y="4906677"/>
            <a:ext cx="4220590" cy="130786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>
                <a:solidFill>
                  <a:srgbClr val="FF0000"/>
                </a:solidFill>
              </a:rPr>
              <a:t>Network (</a:t>
            </a:r>
            <a:r>
              <a:rPr lang="de-DE" b="1" dirty="0" err="1" smtClean="0">
                <a:solidFill>
                  <a:srgbClr val="FF0000"/>
                </a:solidFill>
              </a:rPr>
              <a:t>re</a:t>
            </a:r>
            <a:r>
              <a:rPr lang="de-DE" b="1" dirty="0" smtClean="0">
                <a:solidFill>
                  <a:srgbClr val="FF0000"/>
                </a:solidFill>
              </a:rPr>
              <a:t>-)design </a:t>
            </a:r>
            <a:r>
              <a:rPr lang="de-DE" b="1" dirty="0" err="1" smtClean="0">
                <a:solidFill>
                  <a:srgbClr val="FF0000"/>
                </a:solidFill>
              </a:rPr>
              <a:t>is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supported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by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agent-based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simulation</a:t>
            </a:r>
            <a:r>
              <a:rPr lang="de-DE" b="1" dirty="0" smtClean="0">
                <a:solidFill>
                  <a:srgbClr val="FF0000"/>
                </a:solidFill>
              </a:rPr>
              <a:t> in </a:t>
            </a:r>
            <a:r>
              <a:rPr lang="de-DE" b="1" dirty="0" err="1" smtClean="0">
                <a:solidFill>
                  <a:srgbClr val="FF0000"/>
                </a:solidFill>
              </a:rPr>
              <a:t>evolutionary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political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economy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approaches</a:t>
            </a:r>
            <a:r>
              <a:rPr lang="de-DE" b="1" dirty="0" smtClean="0">
                <a:solidFill>
                  <a:srgbClr val="FF0000"/>
                </a:solidFill>
              </a:rPr>
              <a:t>.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538125" y="2162590"/>
            <a:ext cx="129614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AT" b="1" dirty="0" smtClean="0"/>
              <a:t>Internal Model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66682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4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0" grpId="0" animBg="1"/>
    </p:bld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33CC421-9658-4F38-BB01-C00C24131C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Serie Weltkarten, Präsentation Europäischer Kontinent (Breitbild)</Template>
  <TotalTime>0</TotalTime>
  <Words>549</Words>
  <Application>Microsoft Office PowerPoint</Application>
  <PresentationFormat>Benutzerdefiniert</PresentationFormat>
  <Paragraphs>123</Paragraphs>
  <Slides>11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Continental_Europe_16x9</vt:lpstr>
      <vt:lpstr>The Balkan States as part of Europe  The Political Economy of Subsidiarity?   </vt:lpstr>
      <vt:lpstr>Overview </vt:lpstr>
      <vt:lpstr>Motivation </vt:lpstr>
      <vt:lpstr>The current state of the European unification process - 1</vt:lpstr>
      <vt:lpstr>The current state of the European unification process - 2 </vt:lpstr>
      <vt:lpstr>Integration of Europe‘s South-East</vt:lpstr>
      <vt:lpstr>From subsidiarity to network design - 1</vt:lpstr>
      <vt:lpstr>From subsidiarity to network design - 2</vt:lpstr>
      <vt:lpstr>From subsidiarity to network design - 3</vt:lpstr>
      <vt:lpstr>Europe‘s problems: Implications for Balkan states</vt:lpstr>
      <vt:lpstr>Thank you for your attention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2015-11-03T17:53:53Z</dcterms:created>
  <dcterms:modified xsi:type="dcterms:W3CDTF">2015-11-04T14:52:38Z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