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F42D3-7F5A-1214-5717-DEEA3597B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77D54-BC16-68CE-6A22-B5A58D7DD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4904A-49DC-029F-EA3A-2C709F8BF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7ABE8-00FE-FD56-330D-3182AD6BE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587C2-C173-CA29-5904-459727D61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001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C8947-3434-EBFF-E63B-44D8EDF0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2621E-D788-6ED0-4D65-98A515FAC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B4008-7838-92ED-CE96-BD2B81C86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F62B3-1950-1B9C-7AAA-519D18DA8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9B9F6-FA8F-E152-CAEB-4B339C8C8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282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5B66FD-8317-08E3-6505-1D364D6359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11D067-31CE-801A-357D-A9F4387C8D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2727D-CEE0-0D42-9853-B1AC5017D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C1464-C627-4F88-8402-41205CF1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67B79-F997-E3A4-10B4-C20A2177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25616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96898-C084-0F33-6E01-64813F851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D53C3-CAD9-776F-D799-E79A92638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09AF5-E35E-DB5E-E986-F1C6CAB2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EEAA5-E357-3976-B575-957FA8683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97B75-FA02-3B44-67D6-EC2421B0E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8738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FD9FA-FB4A-38D0-CCA4-A8CFC20E3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F01A7-A7B4-1F7E-774A-EFCBFA0F6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90A64-0162-E001-0FBD-AD72B818A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493DF-2719-86FD-375D-3AF0E360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4948A-E8A3-2C35-79B9-47755AF4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218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3765E-5CC6-7048-28E9-4D304E088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16A4C-A944-346B-8925-B714CAD4F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86725-D6BC-D0F4-F6F4-A3CC99B79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D9414-B110-E999-7F47-F034CC2EA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7E978-B161-2F5B-0160-ED96C964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25C9CC-D507-741F-C2B6-28C7E987B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45165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55C2E-365E-452A-BC87-6592509FE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194CF6-B17A-8675-55F6-B959A6FEB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771EDC-5DD4-3F8D-10EB-98EC5E1C3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FB843D-1456-E37F-7D99-0545D6A2F3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2AD4CE-A6B5-9738-1C72-235BFE5739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5EA95C-0D65-6C2A-B75E-CC56CB57D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83323E-137D-871C-EBCB-A69A1F22D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2A5E69-D824-A97B-20C8-6B67625A4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32779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CCD9C-E8B4-E2E1-47FA-BB03E4B7F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17B281-161F-EF7A-C792-FBF9713DF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92BDF-3843-ABBA-8342-125375123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5ACA2B-CE58-91AC-B9A7-41DA991DA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64142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6E40F-2CC6-DE1A-7279-FCDCF320D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C16F32-928D-EC9B-0E3A-86B3D4FDD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475C2-2BCC-4014-26B3-B6A4D0F06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5033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A16C1-A63B-AADC-82CB-983F4171D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B622E-59E8-E109-E51B-D4AA31B4D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D74E8-B0A0-9568-0E8D-DE217A8F3F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222604-5549-8853-F421-99AC01461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50C78-3339-B871-39C2-DD1784FA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5E2E8-403E-4B2A-7ACC-D3ADFF52D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08871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45F28-00BF-BFD2-862F-643343E17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7367F7-59BE-331C-5DF3-D0B3B80495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F2330E-5938-739F-42AD-D9A2584BA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C0485-D485-9586-B631-39DA4F129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10A2D-4164-1F30-008D-CE9E91E47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4B6F5-DD55-C133-4EC0-30F50713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69032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3B175E-4406-5BC9-CDE8-49CC59824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D2E4CE-33F5-4761-C712-8ED62E07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C1569-F0EE-13BB-90D9-FD25CB26F5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9F1702-AD64-44AC-971E-6F1830D625E4}" type="datetimeFigureOut">
              <a:rPr lang="de-AT" smtClean="0"/>
              <a:t>11.01.2026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2D0E0-CCF5-32E0-4EC8-61C7CA01B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9E5B3-0916-DD2D-E5EE-146E96EE8D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703287-269A-4FFE-8997-AA1EAF581A7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489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gacy.econ.tuwien.ac.at/hanappi/Papers/Hanappi_2020e.pdf" TargetMode="External"/><Relationship Id="rId2" Type="http://schemas.openxmlformats.org/officeDocument/2006/relationships/hyperlink" Target="http://www.econ.tuwien.ac.at/hanappi/Papers/Hanappi_2015a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cy.econ.tuwien.ac.at/hanappi/Papers/Capitalist_Algorithm.ppt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hspublishing.org/ASSM/article/view/122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intechopen.com/books/classes-from-national-to-global-class-formation/introductory-chapter-classes-from-national-to-global-class-formati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gacy.econ.tuwien.ac.at/hanappi/Papers/Hanappi_2025d-RWER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aecon.net/PAEReview/issue93/Hanappi93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iple-c.at/index.php/tripleC/article/view/113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upinepublishers.com/anthropological-and-archaeological-sciences/pdf/JAAS.MS.ID.000357.pdf" TargetMode="External"/><Relationship Id="rId2" Type="http://schemas.openxmlformats.org/officeDocument/2006/relationships/hyperlink" Target="http://mpra.ub.uni-muenchen.de/47166/1/MPRA_paper_47166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6AFF9-AE8E-84FE-A492-C1C7482E5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1563624"/>
          </a:xfrm>
        </p:spPr>
        <p:txBody>
          <a:bodyPr>
            <a:normAutofit/>
          </a:bodyPr>
          <a:lstStyle/>
          <a:p>
            <a:r>
              <a:rPr lang="en-GB" sz="2800" b="1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place of Europe in the global political economy</a:t>
            </a:r>
            <a:br>
              <a:rPr lang="de-A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de-A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F196E-37B7-57F6-C80B-99503023D0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977" y="1777052"/>
            <a:ext cx="9144000" cy="448754"/>
          </a:xfrm>
        </p:spPr>
        <p:txBody>
          <a:bodyPr/>
          <a:lstStyle/>
          <a:p>
            <a:r>
              <a:rPr lang="en-GB" sz="2000" i="1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perspective of evolutionary political economy</a:t>
            </a:r>
            <a:endParaRPr lang="de-AT" sz="20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de-AT" dirty="0"/>
          </a:p>
          <a:p>
            <a:endParaRPr lang="de-AT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37150A4-09EC-5C7A-AC26-739C447B9050}"/>
              </a:ext>
            </a:extLst>
          </p:cNvPr>
          <p:cNvSpPr txBox="1">
            <a:spLocks/>
          </p:cNvSpPr>
          <p:nvPr/>
        </p:nvSpPr>
        <p:spPr>
          <a:xfrm>
            <a:off x="5702436" y="4261105"/>
            <a:ext cx="5911632" cy="156362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00"/>
              </a:spcBef>
              <a:spcAft>
                <a:spcPts val="800"/>
              </a:spcAft>
            </a:pPr>
            <a:r>
              <a:rPr lang="en-GB" sz="3200" b="1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Hardy Hanappi</a:t>
            </a:r>
            <a:endParaRPr lang="de-AT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Bef>
                <a:spcPts val="100"/>
              </a:spcBef>
              <a:spcAft>
                <a:spcPts val="800"/>
              </a:spcAft>
            </a:pPr>
            <a:r>
              <a:rPr lang="en-GB" sz="29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VIPER – Vienna Institute for Political Economy Research</a:t>
            </a:r>
            <a:endParaRPr lang="de-AT" sz="29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Bef>
                <a:spcPts val="100"/>
              </a:spcBef>
              <a:spcAft>
                <a:spcPts val="800"/>
              </a:spcAft>
            </a:pPr>
            <a:r>
              <a:rPr lang="en-GB" sz="29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Technical University of Vienna, Economics, Institute 1053</a:t>
            </a:r>
            <a:endParaRPr lang="de-AT" sz="29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2900" dirty="0">
                <a:solidFill>
                  <a:srgbClr val="0462C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Hanappi@gmail.com       www.econ.tuwien.ac.at/hanappi/</a:t>
            </a:r>
            <a:endParaRPr lang="de-AT" sz="2900" dirty="0"/>
          </a:p>
          <a:p>
            <a:endParaRPr lang="de-AT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4D9509-4169-3912-3E5A-F3932AD89F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436" y="2547257"/>
            <a:ext cx="4474717" cy="27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518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43F1E-2A4E-614F-F2C8-1422C523F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Pragmatics of Loose Ends - 2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BCB71-1A51-EA7D-9801-BD1807456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28413" cy="408289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New frontlines of the project of European unification:</a:t>
            </a:r>
            <a:endParaRPr lang="de-AT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3F6DBC-14B3-D4E0-49E9-D4A09AC5953B}"/>
              </a:ext>
            </a:extLst>
          </p:cNvPr>
          <p:cNvSpPr txBox="1">
            <a:spLocks/>
          </p:cNvSpPr>
          <p:nvPr/>
        </p:nvSpPr>
        <p:spPr>
          <a:xfrm>
            <a:off x="856043" y="2523413"/>
            <a:ext cx="3269975" cy="9208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Trump-Putin axes of evil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which occurs inside European states as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neo-fascism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de-AT" sz="20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DC6059-3142-ADA5-DFD1-52AB56F9466A}"/>
              </a:ext>
            </a:extLst>
          </p:cNvPr>
          <p:cNvSpPr txBox="1">
            <a:spLocks/>
          </p:cNvSpPr>
          <p:nvPr/>
        </p:nvSpPr>
        <p:spPr>
          <a:xfrm>
            <a:off x="4619621" y="2512373"/>
            <a:ext cx="6928413" cy="91662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avalanche of MMM confusion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which partly has to rely on science and partly can rediscover local cultural environments that are a not spoiled by nationalist/fascist ideology yet.</a:t>
            </a:r>
            <a:endParaRPr lang="de-AT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F6CBA9-DA5A-E34E-1AB3-5E9F8E8EE4BC}"/>
              </a:ext>
            </a:extLst>
          </p:cNvPr>
          <p:cNvSpPr txBox="1">
            <a:spLocks/>
          </p:cNvSpPr>
          <p:nvPr/>
        </p:nvSpPr>
        <p:spPr>
          <a:xfrm>
            <a:off x="856042" y="3780630"/>
            <a:ext cx="3269975" cy="90558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Hold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neo-fascist political parties in Europe at bay (Skylla-1) </a:t>
            </a:r>
            <a:endParaRPr lang="de-AT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9A3C3F0-9B3D-F110-7902-93628B2F6888}"/>
              </a:ext>
            </a:extLst>
          </p:cNvPr>
          <p:cNvSpPr txBox="1">
            <a:spLocks/>
          </p:cNvSpPr>
          <p:nvPr/>
        </p:nvSpPr>
        <p:spPr>
          <a:xfrm>
            <a:off x="838199" y="4968527"/>
            <a:ext cx="3781422" cy="118920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Provide production and consumption algorithms that help to survive the consequences of the climate catastrophe (Skylla-2) </a:t>
            </a:r>
            <a:endParaRPr lang="de-AT" sz="2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2196391-CCAB-C1CE-F115-44BAE6A231D6}"/>
              </a:ext>
            </a:extLst>
          </p:cNvPr>
          <p:cNvSpPr txBox="1">
            <a:spLocks/>
          </p:cNvSpPr>
          <p:nvPr/>
        </p:nvSpPr>
        <p:spPr>
          <a:xfrm>
            <a:off x="5162667" y="3785980"/>
            <a:ext cx="6385367" cy="71784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Further develop - in the end control - the handling of MMM (Charybdis-1)</a:t>
            </a:r>
            <a:endParaRPr lang="de-AT" sz="20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5A82960-DE5E-1D1C-B158-DDDD5A2EED51}"/>
              </a:ext>
            </a:extLst>
          </p:cNvPr>
          <p:cNvSpPr txBox="1">
            <a:spLocks/>
          </p:cNvSpPr>
          <p:nvPr/>
        </p:nvSpPr>
        <p:spPr>
          <a:xfrm>
            <a:off x="5162667" y="4968527"/>
            <a:ext cx="6385367" cy="71784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Reach a new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understanding of living systems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of their minds and consciousness (Charybdis-2)</a:t>
            </a:r>
            <a:endParaRPr lang="de-AT" sz="20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BE70D4D-57BE-4A21-00C4-C7E42BF67E8E}"/>
              </a:ext>
            </a:extLst>
          </p:cNvPr>
          <p:cNvCxnSpPr/>
          <p:nvPr/>
        </p:nvCxnSpPr>
        <p:spPr>
          <a:xfrm>
            <a:off x="6412375" y="2233914"/>
            <a:ext cx="185195" cy="2741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0E45B4F-B6DE-6BAA-6DCE-3A66F2C7BD99}"/>
              </a:ext>
            </a:extLst>
          </p:cNvPr>
          <p:cNvCxnSpPr>
            <a:cxnSpLocks/>
          </p:cNvCxnSpPr>
          <p:nvPr/>
        </p:nvCxnSpPr>
        <p:spPr>
          <a:xfrm>
            <a:off x="7834971" y="4507680"/>
            <a:ext cx="0" cy="46084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AFAFC1-18C8-10A0-87E4-C27A6F476A47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flipH="1">
            <a:off x="2491030" y="3444301"/>
            <a:ext cx="1" cy="3363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FCEC3D-86B7-A286-0471-6F6653B390AA}"/>
              </a:ext>
            </a:extLst>
          </p:cNvPr>
          <p:cNvCxnSpPr>
            <a:cxnSpLocks/>
          </p:cNvCxnSpPr>
          <p:nvPr/>
        </p:nvCxnSpPr>
        <p:spPr>
          <a:xfrm>
            <a:off x="7879341" y="3433261"/>
            <a:ext cx="0" cy="3527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8C51A90-0C9C-C749-A0CF-68F7E0BF54EF}"/>
              </a:ext>
            </a:extLst>
          </p:cNvPr>
          <p:cNvCxnSpPr>
            <a:cxnSpLocks/>
          </p:cNvCxnSpPr>
          <p:nvPr/>
        </p:nvCxnSpPr>
        <p:spPr>
          <a:xfrm flipH="1">
            <a:off x="3032567" y="2230235"/>
            <a:ext cx="314928" cy="3084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27B1CAE-F111-0BDC-9C70-223FC87110B4}"/>
              </a:ext>
            </a:extLst>
          </p:cNvPr>
          <p:cNvCxnSpPr>
            <a:cxnSpLocks/>
          </p:cNvCxnSpPr>
          <p:nvPr/>
        </p:nvCxnSpPr>
        <p:spPr>
          <a:xfrm>
            <a:off x="2491030" y="4686217"/>
            <a:ext cx="0" cy="2823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61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29B9B-F013-C2D7-5770-39F5D91C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Pragmatics of Loose Ends - 3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464E1-8329-647B-42E9-29DDDBD0D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848"/>
            <a:ext cx="10515600" cy="72080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Dollar as the global symbol for social value will disappear, it will be substituted by a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democratically-controlled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electronic symbol for labour time spent.</a:t>
            </a:r>
            <a:endParaRPr lang="de-AT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D28EEB-6E1C-0FBC-3C1E-027AD0D04027}"/>
              </a:ext>
            </a:extLst>
          </p:cNvPr>
          <p:cNvSpPr txBox="1">
            <a:spLocks/>
          </p:cNvSpPr>
          <p:nvPr/>
        </p:nvSpPr>
        <p:spPr>
          <a:xfrm>
            <a:off x="838200" y="2322546"/>
            <a:ext cx="10515600" cy="9497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Mind-manipulation of the masses (MMM) will be freed from private ownership to return to the dreams of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classical enlightenment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- but now on the basis of the most advanced type of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algorithmically-enhanced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technology.</a:t>
            </a:r>
            <a:endParaRPr lang="de-AT" sz="20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7DB435-2BD4-3C68-E0DD-39F563D3CAD5}"/>
              </a:ext>
            </a:extLst>
          </p:cNvPr>
          <p:cNvSpPr txBox="1">
            <a:spLocks/>
          </p:cNvSpPr>
          <p:nvPr/>
        </p:nvSpPr>
        <p:spPr>
          <a:xfrm>
            <a:off x="838200" y="3429000"/>
            <a:ext cx="10515600" cy="9497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Mind-manipulation of the masses (MMM) will be freed from private ownership to return to the dreams of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classical enlightenment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- but now on the basis of the most advanced type of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algorithmically-enhanced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technology.</a:t>
            </a:r>
            <a:endParaRPr lang="de-AT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988105F-4441-BFDD-1918-5FEF79AAAEAE}"/>
              </a:ext>
            </a:extLst>
          </p:cNvPr>
          <p:cNvSpPr txBox="1">
            <a:spLocks/>
          </p:cNvSpPr>
          <p:nvPr/>
        </p:nvSpPr>
        <p:spPr>
          <a:xfrm>
            <a:off x="838200" y="4535454"/>
            <a:ext cx="10515600" cy="67545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Global governance, the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‘state’ of the entire human species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will be able to thrive - walking on these two just mentioned feet.</a:t>
            </a:r>
            <a:endParaRPr lang="de-AT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621C801-98B4-FD11-F791-1A2D8B3BDCA0}"/>
              </a:ext>
            </a:extLst>
          </p:cNvPr>
          <p:cNvSpPr txBox="1">
            <a:spLocks/>
          </p:cNvSpPr>
          <p:nvPr/>
        </p:nvSpPr>
        <p:spPr>
          <a:xfrm>
            <a:off x="838200" y="5364619"/>
            <a:ext cx="10515600" cy="95515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old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capitalist algorithm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will become a subject of historic interest, a folly with an important - but limited - historic mission. Instead of accumulation of capital (‘growth’) there will be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true innovations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changes of human activities that take into account the finiteness of our planet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371935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8EF67-B61E-F3C4-4F4D-1AD64E215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438" y="1152204"/>
            <a:ext cx="6916838" cy="861792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Thank you for your attention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D6E325E-6022-9633-7E8D-D30FB4CAE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827" y="2488035"/>
            <a:ext cx="5262437" cy="3217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12025E23-1B38-028B-C72D-60DEE6503122}"/>
              </a:ext>
            </a:extLst>
          </p:cNvPr>
          <p:cNvSpPr txBox="1">
            <a:spLocks/>
          </p:cNvSpPr>
          <p:nvPr/>
        </p:nvSpPr>
        <p:spPr>
          <a:xfrm>
            <a:off x="7211028" y="3854369"/>
            <a:ext cx="4530362" cy="15394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00"/>
              </a:spcBef>
              <a:spcAft>
                <a:spcPts val="800"/>
              </a:spcAft>
            </a:pPr>
            <a:r>
              <a:rPr lang="en-GB" sz="3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Hardy Hanappi </a:t>
            </a:r>
            <a:endParaRPr lang="de-AT" sz="3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2900" dirty="0">
                <a:solidFill>
                  <a:srgbClr val="0462C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Hanappi@gmail.com       www.econ.tuwien.ac.at/hanappi/</a:t>
            </a:r>
            <a:endParaRPr lang="de-AT" sz="2900" dirty="0"/>
          </a:p>
          <a:p>
            <a:endParaRPr lang="de-AT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154DF32-0889-2279-C472-88BA95D87C12}"/>
              </a:ext>
            </a:extLst>
          </p:cNvPr>
          <p:cNvSpPr txBox="1">
            <a:spLocks/>
          </p:cNvSpPr>
          <p:nvPr/>
        </p:nvSpPr>
        <p:spPr>
          <a:xfrm>
            <a:off x="5521124" y="5705796"/>
            <a:ext cx="6370737" cy="999103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Bef>
                <a:spcPts val="100"/>
              </a:spcBef>
              <a:spcAft>
                <a:spcPts val="800"/>
              </a:spcAft>
            </a:pPr>
            <a:r>
              <a:rPr lang="en-GB" sz="42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Full Paper:</a:t>
            </a:r>
            <a:r>
              <a:rPr lang="de-AT" sz="42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de-AT" sz="42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  <a:hlinkClick r:id="rId3"/>
              </a:rPr>
              <a:t>https://hspublishing.org/ASSM/article/view/1223</a:t>
            </a:r>
            <a:endParaRPr lang="de-AT" sz="42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7000"/>
              </a:lnSpc>
              <a:spcBef>
                <a:spcPts val="100"/>
              </a:spcBef>
              <a:spcAft>
                <a:spcPts val="800"/>
              </a:spcAft>
            </a:pPr>
            <a:r>
              <a:rPr lang="de-AT" sz="4200" dirty="0">
                <a:latin typeface="Calibri" panose="020F0502020204030204" pitchFamily="34" charset="0"/>
                <a:cs typeface="Calibri" panose="020F0502020204030204" pitchFamily="34" charset="0"/>
              </a:rPr>
              <a:t>This PowerPoint file: </a:t>
            </a:r>
            <a:r>
              <a:rPr lang="de-AT" sz="4000" dirty="0">
                <a:latin typeface="Calibri" panose="020F0502020204030204" pitchFamily="34" charset="0"/>
                <a:cs typeface="Calibri" panose="020F0502020204030204" pitchFamily="34" charset="0"/>
              </a:rPr>
              <a:t>https://legacy.econ.tuwien.ac.at/hanappi/papers/Place_of_Europe.pptx</a:t>
            </a:r>
            <a:endParaRPr lang="de-AT" sz="4000" dirty="0"/>
          </a:p>
        </p:txBody>
      </p:sp>
    </p:spTree>
    <p:extLst>
      <p:ext uri="{BB962C8B-B14F-4D97-AF65-F5344CB8AC3E}">
        <p14:creationId xmlns:p14="http://schemas.microsoft.com/office/powerpoint/2010/main" val="246290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4CB8A-3B31-37EA-30F6-D75BD599A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Structure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6BDE3-F592-1504-C589-75DEE4CAC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0948"/>
            <a:ext cx="10515600" cy="585066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The Goals </a:t>
            </a:r>
            <a:r>
              <a:rPr lang="en-GB" dirty="0"/>
              <a:t>of the paper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7BED7B-54FB-74FC-FE2B-7D963AF7ABF6}"/>
              </a:ext>
            </a:extLst>
          </p:cNvPr>
          <p:cNvSpPr txBox="1"/>
          <p:nvPr/>
        </p:nvSpPr>
        <p:spPr>
          <a:xfrm>
            <a:off x="1198544" y="2977079"/>
            <a:ext cx="60979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/>
              <a:t>Europe</a:t>
            </a:r>
            <a:r>
              <a:rPr lang="de-AT" sz="2800" b="1" dirty="0"/>
              <a:t>‘s Evolution </a:t>
            </a:r>
            <a:r>
              <a:rPr lang="en-GB" sz="2800" dirty="0"/>
              <a:t>since</a:t>
            </a:r>
            <a:r>
              <a:rPr lang="de-AT" sz="2800" dirty="0"/>
              <a:t> 1918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25836B-B5E4-A86A-EFD7-9234A4977EB2}"/>
              </a:ext>
            </a:extLst>
          </p:cNvPr>
          <p:cNvSpPr txBox="1"/>
          <p:nvPr/>
        </p:nvSpPr>
        <p:spPr>
          <a:xfrm>
            <a:off x="1623156" y="3733195"/>
            <a:ext cx="3909544" cy="53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/>
              <a:t>Skylla and Charybdis</a:t>
            </a:r>
            <a:endParaRPr lang="de-AT" sz="2800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D3D3E2F-A174-278C-5725-FD7288AD90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545" y="717780"/>
            <a:ext cx="3572687" cy="218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A64136-7B65-07B6-A1D1-78E15BE49440}"/>
              </a:ext>
            </a:extLst>
          </p:cNvPr>
          <p:cNvSpPr txBox="1"/>
          <p:nvPr/>
        </p:nvSpPr>
        <p:spPr>
          <a:xfrm>
            <a:off x="2026723" y="4507155"/>
            <a:ext cx="9327077" cy="53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/>
              <a:t>The Art of Walking on Two Legs</a:t>
            </a:r>
            <a:endParaRPr lang="de-AT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1E90A2-6190-8C0F-C067-752E105185E8}"/>
              </a:ext>
            </a:extLst>
          </p:cNvPr>
          <p:cNvSpPr txBox="1"/>
          <p:nvPr/>
        </p:nvSpPr>
        <p:spPr>
          <a:xfrm>
            <a:off x="2632983" y="5277634"/>
            <a:ext cx="9327077" cy="53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/>
              <a:t>The Pragmatics of Loose Ends</a:t>
            </a:r>
            <a:endParaRPr lang="de-AT" sz="2800" b="1" dirty="0"/>
          </a:p>
        </p:txBody>
      </p:sp>
    </p:spTree>
    <p:extLst>
      <p:ext uri="{BB962C8B-B14F-4D97-AF65-F5344CB8AC3E}">
        <p14:creationId xmlns:p14="http://schemas.microsoft.com/office/powerpoint/2010/main" val="54543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4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17B17-F033-48D7-D20D-FAC2604C5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The Goals - 1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22F09-43D7-0D48-7783-484548999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3235036" cy="37131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Organise a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division of labour</a:t>
            </a:r>
            <a:endParaRPr lang="de-AT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CB68DCD-0C35-C156-1051-6D8AD3C865A4}"/>
              </a:ext>
            </a:extLst>
          </p:cNvPr>
          <p:cNvSpPr txBox="1">
            <a:spLocks/>
          </p:cNvSpPr>
          <p:nvPr/>
        </p:nvSpPr>
        <p:spPr>
          <a:xfrm>
            <a:off x="4653318" y="1825626"/>
            <a:ext cx="5913783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Typical social characters, institutions and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social classes</a:t>
            </a:r>
            <a:endParaRPr lang="de-AT" sz="2000" b="1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B56F530B-728E-2EFA-A84D-83EC15C44231}"/>
              </a:ext>
            </a:extLst>
          </p:cNvPr>
          <p:cNvSpPr/>
          <p:nvPr/>
        </p:nvSpPr>
        <p:spPr>
          <a:xfrm flipV="1">
            <a:off x="4131364" y="1885385"/>
            <a:ext cx="463826" cy="251791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359E32B-90DE-31BE-1197-133AE9E2B472}"/>
              </a:ext>
            </a:extLst>
          </p:cNvPr>
          <p:cNvSpPr txBox="1">
            <a:spLocks/>
          </p:cNvSpPr>
          <p:nvPr/>
        </p:nvSpPr>
        <p:spPr>
          <a:xfrm>
            <a:off x="838200" y="2364869"/>
            <a:ext cx="3756990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Continuous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capital accumulation</a:t>
            </a:r>
            <a:endParaRPr lang="de-AT" sz="2000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B0401D2-0BA3-1AA0-A68F-B0858FEEA627}"/>
              </a:ext>
            </a:extLst>
          </p:cNvPr>
          <p:cNvSpPr/>
          <p:nvPr/>
        </p:nvSpPr>
        <p:spPr>
          <a:xfrm flipV="1">
            <a:off x="4747589" y="2424628"/>
            <a:ext cx="463826" cy="251791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4DF258E-269B-C857-7333-F2A238E1A05E}"/>
              </a:ext>
            </a:extLst>
          </p:cNvPr>
          <p:cNvSpPr txBox="1">
            <a:spLocks/>
          </p:cNvSpPr>
          <p:nvPr/>
        </p:nvSpPr>
        <p:spPr>
          <a:xfrm>
            <a:off x="5367126" y="2364869"/>
            <a:ext cx="2676944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Meets its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natural limits</a:t>
            </a:r>
            <a:endParaRPr lang="de-AT" sz="2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069C43F-D412-AB2E-7286-5E6E89BE829D}"/>
              </a:ext>
            </a:extLst>
          </p:cNvPr>
          <p:cNvSpPr txBox="1">
            <a:spLocks/>
          </p:cNvSpPr>
          <p:nvPr/>
        </p:nvSpPr>
        <p:spPr>
          <a:xfrm>
            <a:off x="1391478" y="3057690"/>
            <a:ext cx="3588024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Physical extension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 the planet</a:t>
            </a:r>
            <a:endParaRPr lang="de-AT" sz="2000" dirty="0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DC65C697-19B5-CAAF-BFD8-704FE365F4A5}"/>
              </a:ext>
            </a:extLst>
          </p:cNvPr>
          <p:cNvSpPr/>
          <p:nvPr/>
        </p:nvSpPr>
        <p:spPr>
          <a:xfrm rot="8870662" flipV="1">
            <a:off x="5135213" y="2887438"/>
            <a:ext cx="463826" cy="251791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7E92C97-B3F2-5889-D010-71D60AC068D9}"/>
              </a:ext>
            </a:extLst>
          </p:cNvPr>
          <p:cNvSpPr txBox="1">
            <a:spLocks/>
          </p:cNvSpPr>
          <p:nvPr/>
        </p:nvSpPr>
        <p:spPr>
          <a:xfrm>
            <a:off x="6096000" y="3057690"/>
            <a:ext cx="4471101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Unbound loss of orientation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 individuals</a:t>
            </a:r>
            <a:endParaRPr lang="de-AT" sz="2000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F1DCBBBF-C971-098F-3BF9-23A1AAA01DEE}"/>
              </a:ext>
            </a:extLst>
          </p:cNvPr>
          <p:cNvSpPr/>
          <p:nvPr/>
        </p:nvSpPr>
        <p:spPr>
          <a:xfrm rot="2652073" flipV="1">
            <a:off x="8221897" y="2657223"/>
            <a:ext cx="463826" cy="251791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226C42F-8D3A-68BB-7170-007073AD57F9}"/>
              </a:ext>
            </a:extLst>
          </p:cNvPr>
          <p:cNvSpPr txBox="1">
            <a:spLocks/>
          </p:cNvSpPr>
          <p:nvPr/>
        </p:nvSpPr>
        <p:spPr>
          <a:xfrm>
            <a:off x="3708951" y="4846260"/>
            <a:ext cx="3588024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Doomsday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global capitalism</a:t>
            </a:r>
            <a:endParaRPr lang="de-AT" sz="2000" dirty="0"/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3F2756C5-B23F-4E38-69C3-2D7A6FFCC81E}"/>
              </a:ext>
            </a:extLst>
          </p:cNvPr>
          <p:cNvSpPr/>
          <p:nvPr/>
        </p:nvSpPr>
        <p:spPr>
          <a:xfrm rot="5400000">
            <a:off x="4989951" y="2605600"/>
            <a:ext cx="1026024" cy="3064060"/>
          </a:xfrm>
          <a:prstGeom prst="rightBrace">
            <a:avLst>
              <a:gd name="adj1" fmla="val 72075"/>
              <a:gd name="adj2" fmla="val 4827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CC414FBD-3EA1-7B95-4F7C-24C7C21CF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632" y="3895812"/>
            <a:ext cx="3572687" cy="218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28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46E55-6E63-E8C8-C0E6-DA2DC5DF3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The Goals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619F8-5C2B-94C7-F54F-6F3F1456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99922" cy="112961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It needs </a:t>
            </a:r>
            <a:r>
              <a:rPr lang="de-AT" dirty="0"/>
              <a:t>a </a:t>
            </a:r>
            <a:r>
              <a:rPr lang="de-AT" b="1" dirty="0"/>
              <a:t>World Government</a:t>
            </a:r>
            <a:r>
              <a:rPr lang="de-AT" dirty="0"/>
              <a:t>!</a:t>
            </a:r>
          </a:p>
          <a:p>
            <a:pPr marL="0" indent="0">
              <a:buNone/>
            </a:pPr>
            <a:r>
              <a:rPr lang="de-AT" dirty="0"/>
              <a:t>A </a:t>
            </a:r>
            <a:r>
              <a:rPr lang="en-GB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power representing the entire species</a:t>
            </a:r>
            <a:endParaRPr lang="de-A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DB3ADB4-4E7F-012D-5632-D3E4B143C5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388" y="598413"/>
            <a:ext cx="3572687" cy="218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D7F1816-F4FC-4343-5D10-9EC4C464786E}"/>
              </a:ext>
            </a:extLst>
          </p:cNvPr>
          <p:cNvSpPr txBox="1">
            <a:spLocks/>
          </p:cNvSpPr>
          <p:nvPr/>
        </p:nvSpPr>
        <p:spPr>
          <a:xfrm>
            <a:off x="838200" y="3243345"/>
            <a:ext cx="5999922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 consider the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whole human species as one organism</a:t>
            </a:r>
            <a:endParaRPr lang="de-AT" sz="2000" b="1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7ADA453-4F51-D0DD-72D7-1EE861AD9D7F}"/>
              </a:ext>
            </a:extLst>
          </p:cNvPr>
          <p:cNvSpPr txBox="1">
            <a:spLocks/>
          </p:cNvSpPr>
          <p:nvPr/>
        </p:nvSpPr>
        <p:spPr>
          <a:xfrm>
            <a:off x="7594740" y="3243345"/>
            <a:ext cx="1357726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Humanism</a:t>
            </a:r>
            <a:endParaRPr lang="de-AT" sz="2000" b="1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46830F76-13C3-4D6B-A7C3-2A7B9C916FE7}"/>
              </a:ext>
            </a:extLst>
          </p:cNvPr>
          <p:cNvSpPr/>
          <p:nvPr/>
        </p:nvSpPr>
        <p:spPr>
          <a:xfrm flipV="1">
            <a:off x="6984518" y="3303104"/>
            <a:ext cx="463826" cy="251791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7DE3D54-5BD1-884C-5859-983795498E8C}"/>
              </a:ext>
            </a:extLst>
          </p:cNvPr>
          <p:cNvSpPr txBox="1">
            <a:spLocks/>
          </p:cNvSpPr>
          <p:nvPr/>
        </p:nvSpPr>
        <p:spPr>
          <a:xfrm>
            <a:off x="984596" y="3902765"/>
            <a:ext cx="2845282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Central nervous system?</a:t>
            </a:r>
            <a:endParaRPr lang="de-AT" sz="2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C83C6C5-3850-6D89-378C-3D17EA0161C8}"/>
              </a:ext>
            </a:extLst>
          </p:cNvPr>
          <p:cNvSpPr txBox="1">
            <a:spLocks/>
          </p:cNvSpPr>
          <p:nvPr/>
        </p:nvSpPr>
        <p:spPr>
          <a:xfrm>
            <a:off x="4503877" y="3896257"/>
            <a:ext cx="7016198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Hardware exists due to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absolute, global, authoritarian capitalism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de-AT" sz="2000" b="1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560697B6-1E96-219D-BE5C-436A76FA1CAC}"/>
              </a:ext>
            </a:extLst>
          </p:cNvPr>
          <p:cNvSpPr/>
          <p:nvPr/>
        </p:nvSpPr>
        <p:spPr>
          <a:xfrm flipV="1">
            <a:off x="3927407" y="3956017"/>
            <a:ext cx="463826" cy="251791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A86B5F3-DC96-0453-A831-BF22F6E41A47}"/>
              </a:ext>
            </a:extLst>
          </p:cNvPr>
          <p:cNvSpPr txBox="1">
            <a:spLocks/>
          </p:cNvSpPr>
          <p:nvPr/>
        </p:nvSpPr>
        <p:spPr>
          <a:xfrm>
            <a:off x="838200" y="4562185"/>
            <a:ext cx="4793974" cy="3713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Opposing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 vision of Humanism: 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Racist Vision:</a:t>
            </a:r>
            <a:endParaRPr lang="de-AT" sz="2000" b="1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4E65C8B-45C0-E94F-FDAB-8919FE29CAE2}"/>
              </a:ext>
            </a:extLst>
          </p:cNvPr>
          <p:cNvSpPr txBox="1">
            <a:spLocks/>
          </p:cNvSpPr>
          <p:nvPr/>
        </p:nvSpPr>
        <p:spPr>
          <a:xfrm>
            <a:off x="3591339" y="5221605"/>
            <a:ext cx="7645367" cy="59861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Individuals of a new and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superior race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are already among us and only have to eliminate - or domesticate - the rest of the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inferior sub humans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de-AT" sz="2000" b="1" dirty="0"/>
          </a:p>
        </p:txBody>
      </p:sp>
    </p:spTree>
    <p:extLst>
      <p:ext uri="{BB962C8B-B14F-4D97-AF65-F5344CB8AC3E}">
        <p14:creationId xmlns:p14="http://schemas.microsoft.com/office/powerpoint/2010/main" val="219565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CDD12-13BF-27E1-22A0-40D0C33BE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The Goals - 3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22086E-0481-EFE6-F909-9CF857BE46A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5257800" cy="148741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 implementation of the humanist vision will need </a:t>
            </a:r>
            <a:r>
              <a:rPr lang="en-GB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science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that is radically different from the war-and-profit science!</a:t>
            </a:r>
            <a:endParaRPr lang="de-AT" sz="2400" b="1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C0EEF2B-3C4D-E0D8-73C3-E6A9FFCADC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024342"/>
            <a:ext cx="3572687" cy="218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D477A1-0330-AEF0-96B6-5A8B622E63FF}"/>
              </a:ext>
            </a:extLst>
          </p:cNvPr>
          <p:cNvSpPr txBox="1">
            <a:spLocks/>
          </p:cNvSpPr>
          <p:nvPr/>
        </p:nvSpPr>
        <p:spPr>
          <a:xfrm>
            <a:off x="7010400" y="2064164"/>
            <a:ext cx="3339548" cy="10103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Humanism-oriented scientists!</a:t>
            </a:r>
            <a:endParaRPr lang="de-AT" sz="2400" b="1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0C4D398-BC28-2F55-1D1B-8917FD660E79}"/>
              </a:ext>
            </a:extLst>
          </p:cNvPr>
          <p:cNvSpPr/>
          <p:nvPr/>
        </p:nvSpPr>
        <p:spPr>
          <a:xfrm flipV="1">
            <a:off x="6321287" y="2387238"/>
            <a:ext cx="463826" cy="329458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910C4D-616C-6DC9-A53A-AB5BE8AB9D28}"/>
              </a:ext>
            </a:extLst>
          </p:cNvPr>
          <p:cNvSpPr txBox="1">
            <a:spLocks/>
          </p:cNvSpPr>
          <p:nvPr/>
        </p:nvSpPr>
        <p:spPr>
          <a:xfrm>
            <a:off x="4793970" y="3498797"/>
            <a:ext cx="6559828" cy="10103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 a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racist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the divide of the human population into two parts is the result of the trajectory of a natural process, a kind of unavoidable natural selection of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winners over losers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de-AT" sz="2000" b="1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523AD78-158C-A16E-E16A-E9DE65AA75B7}"/>
              </a:ext>
            </a:extLst>
          </p:cNvPr>
          <p:cNvSpPr txBox="1">
            <a:spLocks/>
          </p:cNvSpPr>
          <p:nvPr/>
        </p:nvSpPr>
        <p:spPr>
          <a:xfrm>
            <a:off x="4793970" y="5205172"/>
            <a:ext cx="6814933" cy="100371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 the horrors of classical fascism in the first half of the 20</a:t>
            </a:r>
            <a:r>
              <a:rPr lang="en-GB" sz="2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century, the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European population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should have learned its lesson to avoid the anew takeover by neo-fascist movements.</a:t>
            </a:r>
            <a:endParaRPr lang="de-AT" sz="2000" b="1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EE738359-4E95-B163-4599-376434C0FA6F}"/>
              </a:ext>
            </a:extLst>
          </p:cNvPr>
          <p:cNvSpPr/>
          <p:nvPr/>
        </p:nvSpPr>
        <p:spPr>
          <a:xfrm rot="5400000" flipV="1">
            <a:off x="7777800" y="4698202"/>
            <a:ext cx="463826" cy="329458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219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B7614-845C-FA3F-F12C-D5C95B7EE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Europe‘s Evolution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AE603-D3B1-F546-AF34-1BFD9A9E4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2987" y="1690688"/>
            <a:ext cx="5377070" cy="40074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Europe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has definitely lost its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military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significance.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de-AT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51312AF-56D7-31EF-7307-1CFA73565639}"/>
              </a:ext>
            </a:extLst>
          </p:cNvPr>
          <p:cNvSpPr/>
          <p:nvPr/>
        </p:nvSpPr>
        <p:spPr>
          <a:xfrm flipV="1">
            <a:off x="5490460" y="2235508"/>
            <a:ext cx="400744" cy="329458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42524F-F10F-5911-DA4D-FE8B04E041D2}"/>
              </a:ext>
            </a:extLst>
          </p:cNvPr>
          <p:cNvSpPr txBox="1">
            <a:spLocks/>
          </p:cNvSpPr>
          <p:nvPr/>
        </p:nvSpPr>
        <p:spPr>
          <a:xfrm>
            <a:off x="6300798" y="2199867"/>
            <a:ext cx="3759259" cy="4007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Outpost of US military strategy.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de-AT" sz="20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CF2450E3-806F-58CC-6731-4BA170913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08332"/>
            <a:ext cx="3572687" cy="218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EB710AB-575F-3DAB-065F-C10D3B648812}"/>
              </a:ext>
            </a:extLst>
          </p:cNvPr>
          <p:cNvSpPr txBox="1">
            <a:spLocks/>
          </p:cNvSpPr>
          <p:nvPr/>
        </p:nvSpPr>
        <p:spPr>
          <a:xfrm>
            <a:off x="4696239" y="2815881"/>
            <a:ext cx="5377070" cy="4007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i="1" dirty="0">
                <a:latin typeface="Calibri" panose="020F0502020204030204" pitchFamily="34" charset="0"/>
                <a:ea typeface="Calibri" panose="020F0502020204030204" pitchFamily="34" charset="0"/>
              </a:rPr>
              <a:t>Economic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significance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: Largest consumer market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!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de-AT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04B43F-C67D-5C0B-A5A9-874659702568}"/>
              </a:ext>
            </a:extLst>
          </p:cNvPr>
          <p:cNvSpPr txBox="1">
            <a:spLocks/>
          </p:cNvSpPr>
          <p:nvPr/>
        </p:nvSpPr>
        <p:spPr>
          <a:xfrm>
            <a:off x="4410886" y="3465466"/>
            <a:ext cx="7152861" cy="4007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Trump: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Instead of </a:t>
            </a:r>
            <a:r>
              <a:rPr lang="en-GB" sz="2000" i="1" dirty="0">
                <a:latin typeface="Calibri" panose="020F0502020204030204" pitchFamily="34" charset="0"/>
                <a:ea typeface="Calibri" panose="020F0502020204030204" pitchFamily="34" charset="0"/>
              </a:rPr>
              <a:t>consumer good circuits,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now</a:t>
            </a:r>
            <a:r>
              <a:rPr lang="en-GB" sz="2000" i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2000" b="1" i="1" dirty="0">
                <a:latin typeface="Calibri" panose="020F0502020204030204" pitchFamily="34" charset="0"/>
                <a:ea typeface="Calibri" panose="020F0502020204030204" pitchFamily="34" charset="0"/>
              </a:rPr>
              <a:t>weapons</a:t>
            </a:r>
            <a:r>
              <a:rPr lang="en-GB" sz="2000" i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GB" sz="2000" i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2200" b="1" i="1" dirty="0">
                <a:latin typeface="Calibri" panose="020F0502020204030204" pitchFamily="34" charset="0"/>
                <a:ea typeface="Calibri" panose="020F0502020204030204" pitchFamily="34" charset="0"/>
              </a:rPr>
              <a:t>LNG</a:t>
            </a:r>
            <a:r>
              <a:rPr lang="en-GB" sz="2000" i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de-AT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2653436-F225-DCF2-AB4E-7557265ED8F7}"/>
              </a:ext>
            </a:extLst>
          </p:cNvPr>
          <p:cNvSpPr txBox="1">
            <a:spLocks/>
          </p:cNvSpPr>
          <p:nvPr/>
        </p:nvSpPr>
        <p:spPr>
          <a:xfrm>
            <a:off x="6300798" y="4280104"/>
            <a:ext cx="4951774" cy="4007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Consuming entities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are now 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states – Vassals !</a:t>
            </a:r>
            <a:endParaRPr lang="de-AT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2275AAF-5CC4-3149-BEB9-2050DD996381}"/>
              </a:ext>
            </a:extLst>
          </p:cNvPr>
          <p:cNvSpPr txBox="1">
            <a:spLocks/>
          </p:cNvSpPr>
          <p:nvPr/>
        </p:nvSpPr>
        <p:spPr>
          <a:xfrm>
            <a:off x="939428" y="4212064"/>
            <a:ext cx="4711759" cy="40861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Destruction of the 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European Social Model.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FCDD1D3-FE2A-B34F-6A44-19312B5D7BFA}"/>
              </a:ext>
            </a:extLst>
          </p:cNvPr>
          <p:cNvCxnSpPr/>
          <p:nvPr/>
        </p:nvCxnSpPr>
        <p:spPr>
          <a:xfrm flipH="1">
            <a:off x="5181600" y="3941074"/>
            <a:ext cx="509232" cy="1739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3A6CEC3-9638-1B0E-75DE-7F6DF39C5B05}"/>
              </a:ext>
            </a:extLst>
          </p:cNvPr>
          <p:cNvCxnSpPr/>
          <p:nvPr/>
        </p:nvCxnSpPr>
        <p:spPr>
          <a:xfrm>
            <a:off x="7726017" y="3941074"/>
            <a:ext cx="454410" cy="2731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24D4517-84DC-2703-A019-EB0D76AF6B16}"/>
              </a:ext>
            </a:extLst>
          </p:cNvPr>
          <p:cNvSpPr txBox="1">
            <a:spLocks/>
          </p:cNvSpPr>
          <p:nvPr/>
        </p:nvSpPr>
        <p:spPr>
          <a:xfrm>
            <a:off x="952681" y="5039874"/>
            <a:ext cx="3743558" cy="4007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General evolutionary argument:</a:t>
            </a:r>
            <a:endParaRPr lang="de-A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381ECE7-BBDD-4EFD-CD91-8298C95AD919}"/>
              </a:ext>
            </a:extLst>
          </p:cNvPr>
          <p:cNvSpPr txBox="1">
            <a:spLocks/>
          </p:cNvSpPr>
          <p:nvPr/>
        </p:nvSpPr>
        <p:spPr>
          <a:xfrm>
            <a:off x="5552660" y="4781481"/>
            <a:ext cx="5830958" cy="8820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Longer-run oriented </a:t>
            </a:r>
            <a:r>
              <a:rPr lang="en-GB" sz="2000" b="1" i="1" dirty="0">
                <a:latin typeface="Calibri" panose="020F0502020204030204" pitchFamily="34" charset="0"/>
                <a:ea typeface="Calibri" panose="020F0502020204030204" pitchFamily="34" charset="0"/>
              </a:rPr>
              <a:t>political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 entities implementing cooperative solutions can tame short-run oriented smaller </a:t>
            </a:r>
            <a:r>
              <a:rPr lang="en-GB" sz="2000" b="1" i="1" dirty="0">
                <a:latin typeface="Calibri" panose="020F0502020204030204" pitchFamily="34" charset="0"/>
                <a:ea typeface="Calibri" panose="020F0502020204030204" pitchFamily="34" charset="0"/>
              </a:rPr>
              <a:t>economic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 entities’ aggressions.</a:t>
            </a:r>
            <a:endParaRPr lang="de-AT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5AB85AB-649B-7839-9723-16D958C80494}"/>
              </a:ext>
            </a:extLst>
          </p:cNvPr>
          <p:cNvCxnSpPr>
            <a:cxnSpLocks/>
          </p:cNvCxnSpPr>
          <p:nvPr/>
        </p:nvCxnSpPr>
        <p:spPr>
          <a:xfrm flipH="1">
            <a:off x="3023637" y="4717688"/>
            <a:ext cx="359952" cy="2004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2A49D8CE-E630-0AFD-F398-94867672865F}"/>
              </a:ext>
            </a:extLst>
          </p:cNvPr>
          <p:cNvSpPr/>
          <p:nvPr/>
        </p:nvSpPr>
        <p:spPr>
          <a:xfrm flipV="1">
            <a:off x="4902699" y="5057766"/>
            <a:ext cx="400744" cy="329458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357B55C-2057-2A4E-AEC9-4D7B6A34CFE4}"/>
              </a:ext>
            </a:extLst>
          </p:cNvPr>
          <p:cNvSpPr txBox="1">
            <a:spLocks/>
          </p:cNvSpPr>
          <p:nvPr/>
        </p:nvSpPr>
        <p:spPr>
          <a:xfrm>
            <a:off x="939428" y="5947979"/>
            <a:ext cx="10624319" cy="4007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European unification, therefore can serve as a laboratory for a globally unified political entity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84212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7" grpId="0" animBg="1"/>
      <p:bldP spid="8" grpId="0" animBg="1"/>
      <p:bldP spid="11" grpId="0" animBg="1"/>
      <p:bldP spid="12" grpId="0" animBg="1"/>
      <p:bldP spid="17" grpId="0" animBg="1"/>
      <p:bldP spid="18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31BCA-6A92-DBE6-C121-82E59A9BC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/>
              <a:t>Skylla and Charybdis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F9E6A-C5C7-2A4B-4891-8A4574064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097696" cy="453749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Skylla</a:t>
            </a:r>
            <a:r>
              <a:rPr lang="en-GB" dirty="0"/>
              <a:t> is seductive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87C433-9A56-84E2-33F8-E715F2A9C3A7}"/>
              </a:ext>
            </a:extLst>
          </p:cNvPr>
          <p:cNvSpPr txBox="1">
            <a:spLocks/>
          </p:cNvSpPr>
          <p:nvPr/>
        </p:nvSpPr>
        <p:spPr>
          <a:xfrm>
            <a:off x="4552122" y="1880532"/>
            <a:ext cx="2392017" cy="33910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Schumpeter &amp; M</a:t>
            </a:r>
            <a:r>
              <a:rPr lang="en-GB" sz="2000" dirty="0"/>
              <a:t>arx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17BC7FB-1B75-DA5A-3E59-0C9CDAD1F9F0}"/>
              </a:ext>
            </a:extLst>
          </p:cNvPr>
          <p:cNvSpPr txBox="1">
            <a:spLocks/>
          </p:cNvSpPr>
          <p:nvPr/>
        </p:nvSpPr>
        <p:spPr>
          <a:xfrm>
            <a:off x="7497418" y="1690688"/>
            <a:ext cx="3856382" cy="7187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/>
              <a:t>Growth of labour productivity by </a:t>
            </a:r>
            <a:r>
              <a:rPr lang="en-GB" sz="2000" b="1" dirty="0"/>
              <a:t>disequilibrating</a:t>
            </a:r>
            <a:r>
              <a:rPr lang="en-GB" sz="2000" dirty="0"/>
              <a:t> polarisation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C1C52E7-E539-B46A-5696-26F038AFD1A9}"/>
              </a:ext>
            </a:extLst>
          </p:cNvPr>
          <p:cNvSpPr/>
          <p:nvPr/>
        </p:nvSpPr>
        <p:spPr>
          <a:xfrm>
            <a:off x="4094923" y="1935439"/>
            <a:ext cx="357809" cy="229290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3260CF7-92FB-FD4B-DF54-0B89526B46AA}"/>
              </a:ext>
            </a:extLst>
          </p:cNvPr>
          <p:cNvSpPr/>
          <p:nvPr/>
        </p:nvSpPr>
        <p:spPr>
          <a:xfrm>
            <a:off x="7041874" y="1935439"/>
            <a:ext cx="357809" cy="229290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3DD9F66-1A66-E50A-2E87-CD0D659C22B7}"/>
              </a:ext>
            </a:extLst>
          </p:cNvPr>
          <p:cNvSpPr txBox="1">
            <a:spLocks/>
          </p:cNvSpPr>
          <p:nvPr/>
        </p:nvSpPr>
        <p:spPr>
          <a:xfrm>
            <a:off x="1532934" y="2724676"/>
            <a:ext cx="3097696" cy="7187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/>
              <a:t>N</a:t>
            </a:r>
            <a:r>
              <a:rPr lang="en-GB" sz="2000" b="1" dirty="0"/>
              <a:t>ationalist states</a:t>
            </a:r>
            <a:r>
              <a:rPr lang="en-GB" sz="2000" dirty="0"/>
              <a:t> as driving political entities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BAD9F56-4215-9FA4-440D-183486CDD4A2}"/>
              </a:ext>
            </a:extLst>
          </p:cNvPr>
          <p:cNvSpPr txBox="1">
            <a:spLocks/>
          </p:cNvSpPr>
          <p:nvPr/>
        </p:nvSpPr>
        <p:spPr>
          <a:xfrm>
            <a:off x="5395290" y="2710208"/>
            <a:ext cx="5958509" cy="7187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 WW2 Skylla had finally become the monster that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negated all progress in human evolution.</a:t>
            </a:r>
            <a:endParaRPr lang="en-GB" sz="2000" b="1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B3D38C59-0775-5A9D-2AE2-B1436691773B}"/>
              </a:ext>
            </a:extLst>
          </p:cNvPr>
          <p:cNvSpPr/>
          <p:nvPr/>
        </p:nvSpPr>
        <p:spPr>
          <a:xfrm>
            <a:off x="4904427" y="2954959"/>
            <a:ext cx="357809" cy="229290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CE6A0030-70A5-B3E2-98B6-339DD3404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112" y="3974479"/>
            <a:ext cx="3572687" cy="218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548896D-B734-0941-2A28-2B181B341ED7}"/>
              </a:ext>
            </a:extLst>
          </p:cNvPr>
          <p:cNvSpPr txBox="1">
            <a:spLocks/>
          </p:cNvSpPr>
          <p:nvPr/>
        </p:nvSpPr>
        <p:spPr>
          <a:xfrm>
            <a:off x="899765" y="3776540"/>
            <a:ext cx="3792430" cy="45374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Charybdis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is complicated</a:t>
            </a:r>
            <a:endParaRPr lang="en-GB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F342C5C-7A92-4958-1A26-A41533430D49}"/>
              </a:ext>
            </a:extLst>
          </p:cNvPr>
          <p:cNvSpPr txBox="1">
            <a:spLocks/>
          </p:cNvSpPr>
          <p:nvPr/>
        </p:nvSpPr>
        <p:spPr>
          <a:xfrm>
            <a:off x="5169860" y="3832534"/>
            <a:ext cx="2399020" cy="110854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Individuals are not aware how this </a:t>
            </a:r>
            <a:r>
              <a:rPr lang="en-GB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dangerous swirl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drags them into the abyss.</a:t>
            </a:r>
            <a:endParaRPr lang="en-GB" sz="200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D814E68-0F60-9062-4C88-B57222C7F195}"/>
              </a:ext>
            </a:extLst>
          </p:cNvPr>
          <p:cNvSpPr txBox="1">
            <a:spLocks/>
          </p:cNvSpPr>
          <p:nvPr/>
        </p:nvSpPr>
        <p:spPr>
          <a:xfrm>
            <a:off x="1111998" y="4386806"/>
            <a:ext cx="3792429" cy="9722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Slowly advancing technological possibilities of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mind manipulation of the masses: </a:t>
            </a:r>
            <a:r>
              <a:rPr lang="en-GB" sz="20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MMM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sz="20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446F66F-296C-86B0-B5AF-9C5E86965099}"/>
              </a:ext>
            </a:extLst>
          </p:cNvPr>
          <p:cNvSpPr txBox="1">
            <a:spLocks/>
          </p:cNvSpPr>
          <p:nvPr/>
        </p:nvSpPr>
        <p:spPr>
          <a:xfrm>
            <a:off x="1716153" y="5624977"/>
            <a:ext cx="5828953" cy="7724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MMM enables implementation in the mind of every single individual !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1686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B5658-E85F-1C4B-BC1A-728EC65C2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Walking on Two Legs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20ACC-0D28-43AC-4C26-37FCFE6DC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6228" y="1918894"/>
            <a:ext cx="4656881" cy="929149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Local cultural environment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</a:t>
            </a: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global humanity’s environment.</a:t>
            </a:r>
            <a:endParaRPr lang="de-AT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8DD1573-8E67-6C61-D90A-ADC877F39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646" y="1547833"/>
            <a:ext cx="3572687" cy="218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DB65573-1854-38A1-C4C7-1D7F0CF41CDB}"/>
              </a:ext>
            </a:extLst>
          </p:cNvPr>
          <p:cNvSpPr txBox="1">
            <a:spLocks/>
          </p:cNvSpPr>
          <p:nvPr/>
        </p:nvSpPr>
        <p:spPr>
          <a:xfrm>
            <a:off x="5246227" y="3127218"/>
            <a:ext cx="5309884" cy="92914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AT" sz="2400" dirty="0"/>
              <a:t>Europe: </a:t>
            </a: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Laboratory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future forms of advanced democracy (local and global).</a:t>
            </a:r>
            <a:endParaRPr lang="de-AT" sz="2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7A927D-51D9-0450-E522-2041DE954654}"/>
              </a:ext>
            </a:extLst>
          </p:cNvPr>
          <p:cNvSpPr txBox="1">
            <a:spLocks/>
          </p:cNvSpPr>
          <p:nvPr/>
        </p:nvSpPr>
        <p:spPr>
          <a:xfrm>
            <a:off x="1044646" y="4283107"/>
            <a:ext cx="10309154" cy="48767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AT" sz="2400" dirty="0"/>
              <a:t>Europe: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diversity provides an </a:t>
            </a:r>
            <a:r>
              <a:rPr lang="en-GB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outstanding playground for intellectual creativity</a:t>
            </a:r>
            <a:r>
              <a:rPr lang="en-GB" sz="2400" b="1" i="1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de-AT" sz="2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923D4CB-8B95-9674-D1AB-77EC0D1670AD}"/>
              </a:ext>
            </a:extLst>
          </p:cNvPr>
          <p:cNvSpPr txBox="1">
            <a:spLocks/>
          </p:cNvSpPr>
          <p:nvPr/>
        </p:nvSpPr>
        <p:spPr>
          <a:xfrm>
            <a:off x="1044646" y="4997523"/>
            <a:ext cx="10309154" cy="120832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AT" sz="2400" dirty="0"/>
              <a:t>Europe: 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</a:rPr>
              <a:t>With one leg there’s no walking. Two legs are enough to stand upright, but not enough to walk. Walking needs a direction, needs the idea of progress. </a:t>
            </a: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</a:rPr>
              <a:t>Europe is a hotbed for searching and finding progressive directions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</a:rPr>
              <a:t> – 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science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de-AT" sz="2400" dirty="0"/>
          </a:p>
        </p:txBody>
      </p:sp>
    </p:spTree>
    <p:extLst>
      <p:ext uri="{BB962C8B-B14F-4D97-AF65-F5344CB8AC3E}">
        <p14:creationId xmlns:p14="http://schemas.microsoft.com/office/powerpoint/2010/main" val="4833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497A2-B676-01EE-C4FB-1F84034B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Pragmatics of Loose Ends - 1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346DD-47A2-91D4-14E4-FF115AB8A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1599"/>
            <a:ext cx="8896109" cy="512461"/>
          </a:xfrm>
        </p:spPr>
        <p:txBody>
          <a:bodyPr/>
          <a:lstStyle/>
          <a:p>
            <a:pPr marL="0" indent="0">
              <a:buNone/>
            </a:pPr>
            <a:r>
              <a:rPr lang="de-AT" dirty="0"/>
              <a:t>The </a:t>
            </a:r>
            <a:r>
              <a:rPr lang="en-US" dirty="0"/>
              <a:t>pragmatic specification of the </a:t>
            </a:r>
            <a:r>
              <a:rPr lang="en-US" b="1" i="1" dirty="0"/>
              <a:t>next important </a:t>
            </a:r>
            <a:r>
              <a:rPr lang="en-US" dirty="0"/>
              <a:t>goals.</a:t>
            </a:r>
            <a:endParaRPr lang="de-AT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79EDC11-F312-F6E7-1A02-607D0C62203A}"/>
              </a:ext>
            </a:extLst>
          </p:cNvPr>
          <p:cNvSpPr txBox="1">
            <a:spLocks/>
          </p:cNvSpPr>
          <p:nvPr/>
        </p:nvSpPr>
        <p:spPr>
          <a:xfrm>
            <a:off x="1115991" y="2351591"/>
            <a:ext cx="8896109" cy="400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Three important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concepts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“the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market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”, “the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state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”, and “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democracy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”.</a:t>
            </a:r>
            <a:endParaRPr lang="de-AT" sz="20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705FF43-C4FA-8408-076B-C16D601F4D7E}"/>
              </a:ext>
            </a:extLst>
          </p:cNvPr>
          <p:cNvSpPr txBox="1">
            <a:spLocks/>
          </p:cNvSpPr>
          <p:nvPr/>
        </p:nvSpPr>
        <p:spPr>
          <a:xfrm>
            <a:off x="1115991" y="2724610"/>
            <a:ext cx="9486418" cy="408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They can be activated by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closer look at their algorithmic working, at their </a:t>
            </a:r>
            <a:r>
              <a:rPr lang="en-US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mechanisms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de-AT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4A31469-4DCD-2725-46C2-8FC520571D24}"/>
              </a:ext>
            </a:extLst>
          </p:cNvPr>
          <p:cNvSpPr txBox="1">
            <a:spLocks/>
          </p:cNvSpPr>
          <p:nvPr/>
        </p:nvSpPr>
        <p:spPr>
          <a:xfrm>
            <a:off x="900898" y="3159889"/>
            <a:ext cx="9486418" cy="6391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Leg No.1 : Mechanisms for the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basic institutional framework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that could carry the goals of a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humanitarian vision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de-AT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62380F7-A835-AFCE-178B-AFB13D0769C1}"/>
              </a:ext>
            </a:extLst>
          </p:cNvPr>
          <p:cNvSpPr txBox="1">
            <a:spLocks/>
          </p:cNvSpPr>
          <p:nvPr/>
        </p:nvSpPr>
        <p:spPr>
          <a:xfrm>
            <a:off x="1115992" y="3826053"/>
            <a:ext cx="9486418" cy="4082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Leg No.2 :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Pragmatic fight against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proponents and carriers of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racist vision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de-AT" sz="2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EF50524-894C-7463-1033-A832AC3F999A}"/>
              </a:ext>
            </a:extLst>
          </p:cNvPr>
          <p:cNvSpPr txBox="1">
            <a:spLocks/>
          </p:cNvSpPr>
          <p:nvPr/>
        </p:nvSpPr>
        <p:spPr>
          <a:xfrm>
            <a:off x="1115991" y="4288082"/>
            <a:ext cx="9486418" cy="4082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A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walk</a:t>
            </a:r>
            <a:r>
              <a:rPr lang="de-A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on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both legs, it</a:t>
            </a:r>
            <a:r>
              <a:rPr lang="de-A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needs the 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coordination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both legs.</a:t>
            </a:r>
            <a:endParaRPr lang="de-AT" sz="20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C884866-B0BE-2F48-B677-B36BDAE90440}"/>
              </a:ext>
            </a:extLst>
          </p:cNvPr>
          <p:cNvSpPr txBox="1">
            <a:spLocks/>
          </p:cNvSpPr>
          <p:nvPr/>
        </p:nvSpPr>
        <p:spPr>
          <a:xfrm>
            <a:off x="1115991" y="4750111"/>
            <a:ext cx="9486418" cy="4082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Europe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will have to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walk</a:t>
            </a:r>
            <a:r>
              <a:rPr lang="en-GB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 on its own two legs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278149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1023</Words>
  <Application>Microsoft Office PowerPoint</Application>
  <PresentationFormat>Widescreen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The place of Europe in the global political economy </vt:lpstr>
      <vt:lpstr>Structure</vt:lpstr>
      <vt:lpstr>The Goals - 1</vt:lpstr>
      <vt:lpstr>The Goals - 2</vt:lpstr>
      <vt:lpstr>The Goals - 3</vt:lpstr>
      <vt:lpstr>Europe‘s Evolution</vt:lpstr>
      <vt:lpstr>Skylla and Charybdis</vt:lpstr>
      <vt:lpstr>Walking on Two Legs</vt:lpstr>
      <vt:lpstr>The Pragmatics of Loose Ends - 1</vt:lpstr>
      <vt:lpstr>The Pragmatics of Loose Ends - 2</vt:lpstr>
      <vt:lpstr>The Pragmatics of Loose Ends - 3</vt:lpstr>
      <vt:lpstr>Thank you for your attention</vt:lpstr>
    </vt:vector>
  </TitlesOfParts>
  <Company>TU 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Hanappi, Gerhard</dc:creator>
  <cp:lastModifiedBy>Hanappi, Gerhard</cp:lastModifiedBy>
  <cp:revision>23</cp:revision>
  <dcterms:created xsi:type="dcterms:W3CDTF">2026-01-07T08:18:50Z</dcterms:created>
  <dcterms:modified xsi:type="dcterms:W3CDTF">2026-01-11T09:25:20Z</dcterms:modified>
</cp:coreProperties>
</file>