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GvHxburiE+PCCZSAeF07A1Df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6898c8e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d6898c8e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d6898c8e3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dy_Hanap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Genetic%20Algorithm.pdf" TargetMode="External"/><Relationship Id="rId3" Type="http://schemas.openxmlformats.org/officeDocument/2006/relationships/hyperlink" Target="http://www.econ.tuwien.ac.at/hanappi/Papers/EAEPE2008.pdf" TargetMode="External"/><Relationship Id="rId7" Type="http://schemas.openxmlformats.org/officeDocument/2006/relationships/hyperlink" Target="https://legacy.econ.tuwien.ac.at/hanappi/Papers/Hanappi_2025_complex_world_money.pdf" TargetMode="External"/><Relationship Id="rId2" Type="http://schemas.openxmlformats.org/officeDocument/2006/relationships/hyperlink" Target="http://www.econ.tuwien.ac.at/hanappi/Papers/Hanappi_Hanappi-Egger_1993a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con.tuwien.ac.at/hanappi/Papers/Hanappi_2014d.pdf" TargetMode="External"/><Relationship Id="rId5" Type="http://schemas.openxmlformats.org/officeDocument/2006/relationships/hyperlink" Target="https://legacy.econ.tuwien.ac.at/hanappi/Papers/Hanappi_2022e_JAES_Atlantis_Rising.pdf" TargetMode="External"/><Relationship Id="rId4" Type="http://schemas.openxmlformats.org/officeDocument/2006/relationships/hyperlink" Target="https://arpejournal.com/article/id/16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apitalist_Algorithm.ppt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n.tuwien.ac.at/hanappi/Papers/Hanappi_2004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.tuwien.ac.at/hanappi/Papers/Hanappi_2014j_Babylon_opt.pdf" TargetMode="External"/><Relationship Id="rId7" Type="http://schemas.openxmlformats.org/officeDocument/2006/relationships/hyperlink" Target="Evolutionary_Game_Theory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.tuwien.ac.at/hanappi/Papers/Hanappi_2013g_Chpt1.pdf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legacy.econ.tuwien.ac.at/hanappi/Papers/Hanappi_2017z_14154-26924-1-P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scholarpublishing.org/index.php/ASSRJ/article/view/17381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931975"/>
            <a:ext cx="77724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sz="4844" b="1" dirty="0"/>
              <a:t>Agent </a:t>
            </a:r>
            <a:r>
              <a:rPr lang="de-AT" sz="4844" b="1" dirty="0" err="1"/>
              <a:t>Based</a:t>
            </a:r>
            <a:r>
              <a:rPr lang="de-AT" sz="4844" b="1"/>
              <a:t> Modelling </a:t>
            </a:r>
            <a:endParaRPr sz="4844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615"/>
              <a:buFont typeface="Arial"/>
              <a:buNone/>
            </a:pPr>
            <a:endParaRPr sz="3177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615"/>
              <a:buFont typeface="Arial"/>
              <a:buNone/>
            </a:pPr>
            <a:r>
              <a:rPr lang="de-AT" sz="3177" b="1"/>
              <a:t>History, Essence and Future.</a:t>
            </a:r>
            <a:endParaRPr sz="3177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b="1" dirty="0">
                <a:solidFill>
                  <a:srgbClr val="1155CC"/>
                </a:solidFill>
              </a:rPr>
              <a:t>Hardy Hanappi</a:t>
            </a:r>
            <a:endParaRPr b="1" dirty="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sz="2200" dirty="0"/>
              <a:t>University of Technology Vienna, Economics</a:t>
            </a:r>
            <a:endParaRPr sz="2200"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sz="2200" dirty="0"/>
              <a:t>Vienna Institute of Political Economy Research -VIPER</a:t>
            </a:r>
            <a:endParaRPr sz="2200"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sz="2200" dirty="0">
                <a:hlinkClick r:id="rId3"/>
              </a:rPr>
              <a:t>https://en.wikipedia.org/wiki/Hardy_Hanappi</a:t>
            </a:r>
            <a:endParaRPr sz="220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 dirty="0"/>
              <a:t>11. 12. 2024</a:t>
            </a:r>
          </a:p>
        </p:txBody>
      </p:sp>
      <p:sp>
        <p:nvSpPr>
          <p:cNvPr id="91" name="Google Shape;91;p1"/>
          <p:cNvSpPr txBox="1">
            <a:spLocks noGrp="1"/>
          </p:cNvSpPr>
          <p:nvPr>
            <p:ph type="ftr" idx="11"/>
          </p:nvPr>
        </p:nvSpPr>
        <p:spPr>
          <a:xfrm>
            <a:off x="3124200" y="622926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288275" y="352775"/>
            <a:ext cx="2495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A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6">
            <a:extLst>
              <a:ext uri="{FF2B5EF4-FFF2-40B4-BE49-F238E27FC236}">
                <a16:creationId xmlns:a16="http://schemas.microsoft.com/office/drawing/2014/main" id="{0CA26797-1579-4A42-AE7D-D17DFD3DC029}"/>
              </a:ext>
            </a:extLst>
          </p:cNvPr>
          <p:cNvSpPr txBox="1"/>
          <p:nvPr/>
        </p:nvSpPr>
        <p:spPr>
          <a:xfrm>
            <a:off x="195800" y="269175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FUTURE 1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46246-80D7-4408-842D-8E47C95F7643}"/>
              </a:ext>
            </a:extLst>
          </p:cNvPr>
          <p:cNvSpPr txBox="1"/>
          <p:nvPr/>
        </p:nvSpPr>
        <p:spPr>
          <a:xfrm>
            <a:off x="923278" y="1074198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5B2CA-48D2-4B1F-B884-B416ABD0462D}"/>
              </a:ext>
            </a:extLst>
          </p:cNvPr>
          <p:cNvSpPr txBox="1"/>
          <p:nvPr/>
        </p:nvSpPr>
        <p:spPr>
          <a:xfrm>
            <a:off x="2942676" y="105055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versus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1F3E9-927C-4554-BA9A-C168E5D9DBC0}"/>
              </a:ext>
            </a:extLst>
          </p:cNvPr>
          <p:cNvSpPr txBox="1"/>
          <p:nvPr/>
        </p:nvSpPr>
        <p:spPr>
          <a:xfrm>
            <a:off x="4634144" y="1050555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Application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395A71-CAEB-4D7E-983E-DCACCE6AB0F3}"/>
              </a:ext>
            </a:extLst>
          </p:cNvPr>
          <p:cNvSpPr/>
          <p:nvPr/>
        </p:nvSpPr>
        <p:spPr>
          <a:xfrm>
            <a:off x="6090082" y="1050555"/>
            <a:ext cx="674702" cy="3077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CCF30-688F-4D51-A1AC-CA7A5A710E36}"/>
              </a:ext>
            </a:extLst>
          </p:cNvPr>
          <p:cNvSpPr txBox="1"/>
          <p:nvPr/>
        </p:nvSpPr>
        <p:spPr>
          <a:xfrm>
            <a:off x="7063033" y="1047612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CD5D6-F835-4968-9EAA-FEB2CA7A79D0}"/>
              </a:ext>
            </a:extLst>
          </p:cNvPr>
          <p:cNvSpPr txBox="1"/>
          <p:nvPr/>
        </p:nvSpPr>
        <p:spPr>
          <a:xfrm>
            <a:off x="603682" y="1828800"/>
            <a:ext cx="1537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Solution-oriented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FF34F-D6AC-4D19-9745-C7AAF5B1C1FD}"/>
              </a:ext>
            </a:extLst>
          </p:cNvPr>
          <p:cNvSpPr txBox="1"/>
          <p:nvPr/>
        </p:nvSpPr>
        <p:spPr>
          <a:xfrm>
            <a:off x="2354062" y="1828800"/>
            <a:ext cx="135806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Agent-oriented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DDB143-3DD5-4C2B-A4B6-B51F2C0C0FF5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>
            <a:off x="1313770" y="1381975"/>
            <a:ext cx="58712" cy="44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DF31FA-B62A-474A-B25E-3F26C8D636A4}"/>
              </a:ext>
            </a:extLst>
          </p:cNvPr>
          <p:cNvCxnSpPr>
            <a:stCxn id="2" idx="2"/>
            <a:endCxn id="12" idx="0"/>
          </p:cNvCxnSpPr>
          <p:nvPr/>
        </p:nvCxnSpPr>
        <p:spPr>
          <a:xfrm>
            <a:off x="1313770" y="1381975"/>
            <a:ext cx="1719324" cy="44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492A986-9322-45B5-8105-E032373DF4EB}"/>
              </a:ext>
            </a:extLst>
          </p:cNvPr>
          <p:cNvSpPr txBox="1"/>
          <p:nvPr/>
        </p:nvSpPr>
        <p:spPr>
          <a:xfrm>
            <a:off x="6235194" y="1828799"/>
            <a:ext cx="752129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Military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44947-DE26-47C1-BE92-2F85A1AB8787}"/>
              </a:ext>
            </a:extLst>
          </p:cNvPr>
          <p:cNvSpPr txBox="1"/>
          <p:nvPr/>
        </p:nvSpPr>
        <p:spPr>
          <a:xfrm>
            <a:off x="4634144" y="1828818"/>
            <a:ext cx="821059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Finance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D70F05-579F-4368-803F-A7913C230AFC}"/>
              </a:ext>
            </a:extLst>
          </p:cNvPr>
          <p:cNvCxnSpPr>
            <a:stCxn id="5" idx="2"/>
            <a:endCxn id="19" idx="0"/>
          </p:cNvCxnSpPr>
          <p:nvPr/>
        </p:nvCxnSpPr>
        <p:spPr>
          <a:xfrm flipH="1">
            <a:off x="5044674" y="1358332"/>
            <a:ext cx="168315" cy="47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42709C-9F15-41AD-AF6B-B934D9D4B035}"/>
              </a:ext>
            </a:extLst>
          </p:cNvPr>
          <p:cNvCxnSpPr>
            <a:stCxn id="5" idx="2"/>
            <a:endCxn id="18" idx="0"/>
          </p:cNvCxnSpPr>
          <p:nvPr/>
        </p:nvCxnSpPr>
        <p:spPr>
          <a:xfrm>
            <a:off x="5212989" y="1358332"/>
            <a:ext cx="1398270" cy="47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99;g2d6898c8e3e_0_12">
            <a:extLst>
              <a:ext uri="{FF2B5EF4-FFF2-40B4-BE49-F238E27FC236}">
                <a16:creationId xmlns:a16="http://schemas.microsoft.com/office/drawing/2014/main" id="{4FF66B91-9043-4096-B4D9-C55F01D6F000}"/>
              </a:ext>
            </a:extLst>
          </p:cNvPr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2FD437-7D31-4C0C-9609-BCF760C964CE}"/>
              </a:ext>
            </a:extLst>
          </p:cNvPr>
          <p:cNvSpPr txBox="1"/>
          <p:nvPr/>
        </p:nvSpPr>
        <p:spPr>
          <a:xfrm>
            <a:off x="843800" y="2574524"/>
            <a:ext cx="2831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2"/>
              </a:rPr>
              <a:t>Hanappi &amp; Egger, 1993</a:t>
            </a:r>
            <a:endParaRPr lang="de-AT" dirty="0"/>
          </a:p>
        </p:txBody>
      </p:sp>
      <p:sp>
        <p:nvSpPr>
          <p:cNvPr id="26" name="Google Shape;166;p5">
            <a:extLst>
              <a:ext uri="{FF2B5EF4-FFF2-40B4-BE49-F238E27FC236}">
                <a16:creationId xmlns:a16="http://schemas.microsoft.com/office/drawing/2014/main" id="{641CCA7C-4E98-4D50-A7EB-53830A623F0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 dirty="0"/>
              <a:t>11. 12. 2024</a:t>
            </a:r>
            <a:endParaRPr dirty="0"/>
          </a:p>
        </p:txBody>
      </p:sp>
      <p:sp>
        <p:nvSpPr>
          <p:cNvPr id="27" name="Google Shape;167;p5">
            <a:extLst>
              <a:ext uri="{FF2B5EF4-FFF2-40B4-BE49-F238E27FC236}">
                <a16:creationId xmlns:a16="http://schemas.microsoft.com/office/drawing/2014/main" id="{D1ECDACA-58D9-4F30-B34F-D68013BD06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56582" y="63563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3E344E-528E-4D40-8A3C-ED2ECFEAAE75}"/>
              </a:ext>
            </a:extLst>
          </p:cNvPr>
          <p:cNvSpPr txBox="1"/>
          <p:nvPr/>
        </p:nvSpPr>
        <p:spPr>
          <a:xfrm>
            <a:off x="4394447" y="2466802"/>
            <a:ext cx="20553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/>
              <a:t>Speed &amp; Space</a:t>
            </a:r>
          </a:p>
          <a:p>
            <a:r>
              <a:rPr lang="de-AT" dirty="0"/>
              <a:t>Bubbles 2001, 2008, 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B454F-EF12-4385-B1B5-4EAC02EAF9AD}"/>
              </a:ext>
            </a:extLst>
          </p:cNvPr>
          <p:cNvSpPr txBox="1"/>
          <p:nvPr/>
        </p:nvSpPr>
        <p:spPr>
          <a:xfrm>
            <a:off x="6890318" y="2359080"/>
            <a:ext cx="118173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/>
              <a:t>Middle East</a:t>
            </a:r>
          </a:p>
          <a:p>
            <a:r>
              <a:rPr lang="de-AT" dirty="0"/>
              <a:t>Ukraine</a:t>
            </a:r>
          </a:p>
          <a:p>
            <a:r>
              <a:rPr lang="de-AT" dirty="0"/>
              <a:t>China - USA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2362C9-4F2B-4B83-8FAC-94D1AD6DE318}"/>
              </a:ext>
            </a:extLst>
          </p:cNvPr>
          <p:cNvCxnSpPr>
            <a:stCxn id="19" idx="2"/>
            <a:endCxn id="28" idx="0"/>
          </p:cNvCxnSpPr>
          <p:nvPr/>
        </p:nvCxnSpPr>
        <p:spPr>
          <a:xfrm>
            <a:off x="5044674" y="2136595"/>
            <a:ext cx="377459" cy="33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66C215-231C-4181-88DE-CFD54BE96971}"/>
              </a:ext>
            </a:extLst>
          </p:cNvPr>
          <p:cNvCxnSpPr>
            <a:stCxn id="18" idx="2"/>
            <a:endCxn id="29" idx="0"/>
          </p:cNvCxnSpPr>
          <p:nvPr/>
        </p:nvCxnSpPr>
        <p:spPr>
          <a:xfrm>
            <a:off x="6611259" y="2136576"/>
            <a:ext cx="869926" cy="222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DB5A885-452E-42F9-BBCC-4467A82D2DCE}"/>
              </a:ext>
            </a:extLst>
          </p:cNvPr>
          <p:cNvSpPr txBox="1"/>
          <p:nvPr/>
        </p:nvSpPr>
        <p:spPr>
          <a:xfrm>
            <a:off x="6764784" y="3684233"/>
            <a:ext cx="19271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/>
              <a:t>Colonel Blotto Games</a:t>
            </a:r>
          </a:p>
          <a:p>
            <a:r>
              <a:rPr lang="de-AT" dirty="0"/>
              <a:t>Geo-</a:t>
            </a:r>
            <a:r>
              <a:rPr lang="de-AT" dirty="0" err="1"/>
              <a:t>politics</a:t>
            </a:r>
            <a:endParaRPr lang="de-A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DFBA02-4719-4A10-A28F-28EBD22523AB}"/>
              </a:ext>
            </a:extLst>
          </p:cNvPr>
          <p:cNvSpPr txBox="1"/>
          <p:nvPr/>
        </p:nvSpPr>
        <p:spPr>
          <a:xfrm>
            <a:off x="3727130" y="3267495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3"/>
              </a:rPr>
              <a:t>Hanappi &amp; Rengs, 2008</a:t>
            </a:r>
            <a:endParaRPr lang="de-AT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1C738B-1E6F-4264-8A7E-172C3BD6C9C2}"/>
              </a:ext>
            </a:extLst>
          </p:cNvPr>
          <p:cNvCxnSpPr>
            <a:stCxn id="29" idx="2"/>
            <a:endCxn id="34" idx="0"/>
          </p:cNvCxnSpPr>
          <p:nvPr/>
        </p:nvCxnSpPr>
        <p:spPr>
          <a:xfrm>
            <a:off x="7481185" y="3097744"/>
            <a:ext cx="247165" cy="586489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222B5A61-8AC5-4F0F-A67A-BD64EFB0756A}"/>
              </a:ext>
            </a:extLst>
          </p:cNvPr>
          <p:cNvCxnSpPr>
            <a:cxnSpLocks/>
          </p:cNvCxnSpPr>
          <p:nvPr/>
        </p:nvCxnSpPr>
        <p:spPr>
          <a:xfrm>
            <a:off x="3844031" y="2059619"/>
            <a:ext cx="2734160" cy="1793126"/>
          </a:xfrm>
          <a:prstGeom prst="curvedConnector3">
            <a:avLst>
              <a:gd name="adj1" fmla="val 811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C0D010-E5CD-4EB1-AB23-CC0FCC825D64}"/>
              </a:ext>
            </a:extLst>
          </p:cNvPr>
          <p:cNvSpPr txBox="1"/>
          <p:nvPr/>
        </p:nvSpPr>
        <p:spPr>
          <a:xfrm>
            <a:off x="5860691" y="4302100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Compare: </a:t>
            </a:r>
            <a:r>
              <a:rPr lang="de-AT" dirty="0">
                <a:hlinkClick r:id="rId4"/>
              </a:rPr>
              <a:t>Hanappi, 2019</a:t>
            </a:r>
            <a:r>
              <a:rPr lang="de-AT" dirty="0"/>
              <a:t> </a:t>
            </a:r>
          </a:p>
          <a:p>
            <a:r>
              <a:rPr lang="de-AT" dirty="0"/>
              <a:t>                 </a:t>
            </a:r>
            <a:r>
              <a:rPr lang="de-AT" dirty="0">
                <a:hlinkClick r:id="rId5"/>
              </a:rPr>
              <a:t>Hanappi, 2022</a:t>
            </a:r>
            <a:endParaRPr lang="de-AT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621089-7978-4634-A36E-7D4772F79511}"/>
              </a:ext>
            </a:extLst>
          </p:cNvPr>
          <p:cNvSpPr txBox="1"/>
          <p:nvPr/>
        </p:nvSpPr>
        <p:spPr>
          <a:xfrm>
            <a:off x="1407741" y="3834495"/>
            <a:ext cx="12779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err="1"/>
              <a:t>Evolutionary</a:t>
            </a:r>
            <a:r>
              <a:rPr lang="de-AT" dirty="0"/>
              <a:t> </a:t>
            </a:r>
          </a:p>
          <a:p>
            <a:r>
              <a:rPr lang="de-AT" dirty="0"/>
              <a:t>Game Theory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379301A-A0FE-45F6-8969-567D775B7788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61504" y="2749867"/>
            <a:ext cx="1959527" cy="73294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8C720760-A2FD-40A3-AB40-D678E89F3D4F}"/>
              </a:ext>
            </a:extLst>
          </p:cNvPr>
          <p:cNvCxnSpPr>
            <a:cxnSpLocks/>
            <a:endCxn id="47" idx="3"/>
          </p:cNvCxnSpPr>
          <p:nvPr/>
        </p:nvCxnSpPr>
        <p:spPr>
          <a:xfrm rot="5400000">
            <a:off x="2213537" y="2608697"/>
            <a:ext cx="1959527" cy="101528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168222D-BFB6-44F0-A98B-7339AA8E6EC0}"/>
              </a:ext>
            </a:extLst>
          </p:cNvPr>
          <p:cNvSpPr txBox="1"/>
          <p:nvPr/>
        </p:nvSpPr>
        <p:spPr>
          <a:xfrm>
            <a:off x="923278" y="4484242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6"/>
              </a:rPr>
              <a:t>Hanappi, 2014b</a:t>
            </a:r>
            <a:endParaRPr lang="de-AT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616EB7-D15E-46B6-8D77-790B1764AA44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4793942" y="2990022"/>
            <a:ext cx="628191" cy="164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53CE804-A5FF-40E5-B3AC-B4CD79830EF1}"/>
              </a:ext>
            </a:extLst>
          </p:cNvPr>
          <p:cNvSpPr txBox="1"/>
          <p:nvPr/>
        </p:nvSpPr>
        <p:spPr>
          <a:xfrm>
            <a:off x="3654730" y="4638131"/>
            <a:ext cx="1996059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err="1"/>
              <a:t>Complex</a:t>
            </a:r>
            <a:r>
              <a:rPr lang="de-AT" dirty="0"/>
              <a:t> World Money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3488CE-DE43-4DF6-B064-31F7860A3FCA}"/>
              </a:ext>
            </a:extLst>
          </p:cNvPr>
          <p:cNvSpPr txBox="1"/>
          <p:nvPr/>
        </p:nvSpPr>
        <p:spPr>
          <a:xfrm>
            <a:off x="3517492" y="5079187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7"/>
              </a:rPr>
              <a:t>Hanappi, 2025</a:t>
            </a:r>
            <a:endParaRPr lang="de-AT" dirty="0"/>
          </a:p>
        </p:txBody>
      </p:sp>
      <p:sp>
        <p:nvSpPr>
          <p:cNvPr id="8" name="TextBox 7">
            <a:hlinkClick r:id="rId8" action="ppaction://hlinkfile"/>
            <a:extLst>
              <a:ext uri="{FF2B5EF4-FFF2-40B4-BE49-F238E27FC236}">
                <a16:creationId xmlns:a16="http://schemas.microsoft.com/office/drawing/2014/main" id="{E0B45488-0BC1-4AAD-A3D6-8F4D35F07589}"/>
              </a:ext>
            </a:extLst>
          </p:cNvPr>
          <p:cNvSpPr txBox="1"/>
          <p:nvPr/>
        </p:nvSpPr>
        <p:spPr>
          <a:xfrm>
            <a:off x="1294337" y="3356682"/>
            <a:ext cx="173637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Genetic Algorithm</a:t>
            </a:r>
          </a:p>
        </p:txBody>
      </p:sp>
    </p:spTree>
    <p:extLst>
      <p:ext uri="{BB962C8B-B14F-4D97-AF65-F5344CB8AC3E}">
        <p14:creationId xmlns:p14="http://schemas.microsoft.com/office/powerpoint/2010/main" val="2932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18" grpId="0" animBg="1"/>
      <p:bldP spid="19" grpId="0" animBg="1"/>
      <p:bldP spid="25" grpId="0"/>
      <p:bldP spid="28" grpId="0" animBg="1"/>
      <p:bldP spid="29" grpId="0" animBg="1"/>
      <p:bldP spid="34" grpId="0" animBg="1"/>
      <p:bldP spid="36" grpId="0"/>
      <p:bldP spid="46" grpId="0"/>
      <p:bldP spid="47" grpId="0" animBg="1"/>
      <p:bldP spid="60" grpId="0"/>
      <p:bldP spid="63" grpId="0" animBg="1"/>
      <p:bldP spid="6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6">
            <a:extLst>
              <a:ext uri="{FF2B5EF4-FFF2-40B4-BE49-F238E27FC236}">
                <a16:creationId xmlns:a16="http://schemas.microsoft.com/office/drawing/2014/main" id="{0C1384E4-D622-4D57-B4AE-8300439FAE5F}"/>
              </a:ext>
            </a:extLst>
          </p:cNvPr>
          <p:cNvSpPr txBox="1"/>
          <p:nvPr/>
        </p:nvSpPr>
        <p:spPr>
          <a:xfrm>
            <a:off x="195800" y="269175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FUTURE 2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9;g2d6898c8e3e_0_12">
            <a:extLst>
              <a:ext uri="{FF2B5EF4-FFF2-40B4-BE49-F238E27FC236}">
                <a16:creationId xmlns:a16="http://schemas.microsoft.com/office/drawing/2014/main" id="{944B2CCD-0195-477A-9C96-D8590E4B8CB9}"/>
              </a:ext>
            </a:extLst>
          </p:cNvPr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5">
            <a:extLst>
              <a:ext uri="{FF2B5EF4-FFF2-40B4-BE49-F238E27FC236}">
                <a16:creationId xmlns:a16="http://schemas.microsoft.com/office/drawing/2014/main" id="{73B9EA4D-6DE2-4657-8BBA-2B02120BDC4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 dirty="0"/>
              <a:t>11. 12. 2024</a:t>
            </a:r>
            <a:endParaRPr dirty="0"/>
          </a:p>
        </p:txBody>
      </p:sp>
      <p:sp>
        <p:nvSpPr>
          <p:cNvPr id="7" name="Google Shape;167;p5">
            <a:extLst>
              <a:ext uri="{FF2B5EF4-FFF2-40B4-BE49-F238E27FC236}">
                <a16:creationId xmlns:a16="http://schemas.microsoft.com/office/drawing/2014/main" id="{6B190EBD-A24F-4344-8034-05879A5773F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26936-4ED5-4013-A054-4BCB21ECA483}"/>
              </a:ext>
            </a:extLst>
          </p:cNvPr>
          <p:cNvSpPr txBox="1"/>
          <p:nvPr/>
        </p:nvSpPr>
        <p:spPr>
          <a:xfrm>
            <a:off x="976544" y="1100831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/>
              <a:t>Possible Avenues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0C970-671F-41C5-BC42-560836469DDB}"/>
              </a:ext>
            </a:extLst>
          </p:cNvPr>
          <p:cNvSpPr txBox="1"/>
          <p:nvPr/>
        </p:nvSpPr>
        <p:spPr>
          <a:xfrm>
            <a:off x="1677879" y="1899822"/>
            <a:ext cx="617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Larger Tinbergen-type Macro-Simulations of the </a:t>
            </a:r>
            <a:r>
              <a:rPr lang="de-AT" b="1" dirty="0"/>
              <a:t>Global Political Economy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46AAE-65CE-4416-BCF0-E23F84CDDE28}"/>
              </a:ext>
            </a:extLst>
          </p:cNvPr>
          <p:cNvSpPr txBox="1"/>
          <p:nvPr/>
        </p:nvSpPr>
        <p:spPr>
          <a:xfrm>
            <a:off x="1677879" y="2466341"/>
            <a:ext cx="56781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Breakthroughs in </a:t>
            </a:r>
            <a:r>
              <a:rPr lang="en-GB" dirty="0"/>
              <a:t>understanding</a:t>
            </a:r>
            <a:r>
              <a:rPr lang="de-AT" dirty="0"/>
              <a:t> and </a:t>
            </a:r>
            <a:r>
              <a:rPr lang="en-GB" dirty="0"/>
              <a:t>mimicking of </a:t>
            </a:r>
            <a:r>
              <a:rPr lang="en-GB" b="1" dirty="0"/>
              <a:t>brain processes</a:t>
            </a:r>
          </a:p>
          <a:p>
            <a:r>
              <a:rPr lang="en-GB" b="1" dirty="0"/>
              <a:t>     </a:t>
            </a:r>
            <a:r>
              <a:rPr lang="en-GB" sz="1200" dirty="0"/>
              <a:t>Acute Danger: Mass media and education implants the </a:t>
            </a:r>
            <a:r>
              <a:rPr lang="en-GB" sz="1200" dirty="0">
                <a:hlinkClick r:id="rId2" action="ppaction://hlinkpres?slideindex=1&amp;slidetitle="/>
              </a:rPr>
              <a:t>capitalist algorithm</a:t>
            </a:r>
            <a:r>
              <a:rPr lang="en-GB" sz="1200" dirty="0"/>
              <a:t> as</a:t>
            </a:r>
          </a:p>
          <a:p>
            <a:r>
              <a:rPr lang="en-GB" sz="1200" dirty="0"/>
              <a:t>      interpretation scheme in all human brains  </a:t>
            </a:r>
            <a:r>
              <a:rPr lang="en-GB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36711-DDDF-4724-8B08-E3F97D05CBE8}"/>
              </a:ext>
            </a:extLst>
          </p:cNvPr>
          <p:cNvSpPr txBox="1"/>
          <p:nvPr/>
        </p:nvSpPr>
        <p:spPr>
          <a:xfrm>
            <a:off x="1677879" y="3463748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Advances in institutional design of </a:t>
            </a:r>
            <a:r>
              <a:rPr lang="en-GB" b="1" dirty="0"/>
              <a:t>democracy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89191-7FC2-49B5-93E2-4054FCEB69D7}"/>
              </a:ext>
            </a:extLst>
          </p:cNvPr>
          <p:cNvSpPr txBox="1"/>
          <p:nvPr/>
        </p:nvSpPr>
        <p:spPr>
          <a:xfrm>
            <a:off x="1677879" y="4231962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Simulation of useful </a:t>
            </a:r>
            <a:r>
              <a:rPr lang="en-GB" b="1" dirty="0"/>
              <a:t>short-cuts</a:t>
            </a:r>
            <a:r>
              <a:rPr lang="en-GB" dirty="0"/>
              <a:t> to avoid the global climate collapse</a:t>
            </a:r>
          </a:p>
        </p:txBody>
      </p:sp>
    </p:spTree>
    <p:extLst>
      <p:ext uri="{BB962C8B-B14F-4D97-AF65-F5344CB8AC3E}">
        <p14:creationId xmlns:p14="http://schemas.microsoft.com/office/powerpoint/2010/main" val="4098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6">
            <a:extLst>
              <a:ext uri="{FF2B5EF4-FFF2-40B4-BE49-F238E27FC236}">
                <a16:creationId xmlns:a16="http://schemas.microsoft.com/office/drawing/2014/main" id="{0C1384E4-D622-4D57-B4AE-8300439FAE5F}"/>
              </a:ext>
            </a:extLst>
          </p:cNvPr>
          <p:cNvSpPr txBox="1"/>
          <p:nvPr/>
        </p:nvSpPr>
        <p:spPr>
          <a:xfrm>
            <a:off x="195800" y="269175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FUTURE 3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9;g2d6898c8e3e_0_12">
            <a:extLst>
              <a:ext uri="{FF2B5EF4-FFF2-40B4-BE49-F238E27FC236}">
                <a16:creationId xmlns:a16="http://schemas.microsoft.com/office/drawing/2014/main" id="{944B2CCD-0195-477A-9C96-D8590E4B8CB9}"/>
              </a:ext>
            </a:extLst>
          </p:cNvPr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5">
            <a:extLst>
              <a:ext uri="{FF2B5EF4-FFF2-40B4-BE49-F238E27FC236}">
                <a16:creationId xmlns:a16="http://schemas.microsoft.com/office/drawing/2014/main" id="{73B9EA4D-6DE2-4657-8BBA-2B02120BDC4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 dirty="0"/>
              <a:t>11. 12. 2024</a:t>
            </a:r>
            <a:endParaRPr dirty="0"/>
          </a:p>
        </p:txBody>
      </p:sp>
      <p:sp>
        <p:nvSpPr>
          <p:cNvPr id="7" name="Google Shape;167;p5">
            <a:extLst>
              <a:ext uri="{FF2B5EF4-FFF2-40B4-BE49-F238E27FC236}">
                <a16:creationId xmlns:a16="http://schemas.microsoft.com/office/drawing/2014/main" id="{6B190EBD-A24F-4344-8034-05879A5773F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59C84-99E5-4C8D-8CB5-4A2C99599F4C}"/>
              </a:ext>
            </a:extLst>
          </p:cNvPr>
          <p:cNvSpPr txBox="1"/>
          <p:nvPr/>
        </p:nvSpPr>
        <p:spPr>
          <a:xfrm>
            <a:off x="1118586" y="1455938"/>
            <a:ext cx="6790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Conceivable </a:t>
            </a:r>
            <a:r>
              <a:rPr lang="en-GB" sz="1600" b="1" dirty="0"/>
              <a:t>Dead End </a:t>
            </a:r>
            <a:r>
              <a:rPr lang="en-GB" sz="1600" dirty="0"/>
              <a:t>of the current hype of business AI applications</a:t>
            </a:r>
          </a:p>
          <a:p>
            <a:r>
              <a:rPr lang="en-GB" dirty="0"/>
              <a:t>     </a:t>
            </a:r>
          </a:p>
          <a:p>
            <a:r>
              <a:rPr lang="en-GB" dirty="0"/>
              <a:t>   (old econometric wine disguised in technologically superficial marketing jargon)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76C39-F86A-4C75-ADA4-3D7A4680585B}"/>
              </a:ext>
            </a:extLst>
          </p:cNvPr>
          <p:cNvSpPr txBox="1"/>
          <p:nvPr/>
        </p:nvSpPr>
        <p:spPr>
          <a:xfrm>
            <a:off x="1954937" y="2799420"/>
            <a:ext cx="5234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Future paper: </a:t>
            </a:r>
            <a:r>
              <a:rPr lang="en-GB" b="1" dirty="0"/>
              <a:t>Oligarchs, War Lords and Corporation Moguls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BB333-F028-4B3F-BDAE-AC0E252885D0}"/>
              </a:ext>
            </a:extLst>
          </p:cNvPr>
          <p:cNvSpPr txBox="1"/>
          <p:nvPr/>
        </p:nvSpPr>
        <p:spPr>
          <a:xfrm>
            <a:off x="2228295" y="4296792"/>
            <a:ext cx="5376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16367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6898c8e3e_0_12"/>
          <p:cNvSpPr txBox="1"/>
          <p:nvPr/>
        </p:nvSpPr>
        <p:spPr>
          <a:xfrm>
            <a:off x="258700" y="274650"/>
            <a:ext cx="1296000" cy="73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HISTORY 1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d6898c8e3e_0_12"/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3FCC79-65A9-4D49-8992-CA5A6E5E3ADE}"/>
              </a:ext>
            </a:extLst>
          </p:cNvPr>
          <p:cNvSpPr txBox="1"/>
          <p:nvPr/>
        </p:nvSpPr>
        <p:spPr>
          <a:xfrm>
            <a:off x="815261" y="1183695"/>
            <a:ext cx="751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To </a:t>
            </a:r>
            <a:r>
              <a:rPr lang="en-GB" dirty="0"/>
              <a:t>build</a:t>
            </a:r>
            <a:r>
              <a:rPr lang="de-AT" dirty="0"/>
              <a:t> an </a:t>
            </a:r>
            <a:r>
              <a:rPr lang="de-AT" b="1" dirty="0"/>
              <a:t>internal </a:t>
            </a:r>
            <a:r>
              <a:rPr lang="en-GB" b="1" dirty="0"/>
              <a:t>model</a:t>
            </a:r>
            <a:r>
              <a:rPr lang="de-AT" b="1" dirty="0"/>
              <a:t> </a:t>
            </a:r>
            <a:r>
              <a:rPr lang="de-AT" dirty="0"/>
              <a:t>in the </a:t>
            </a:r>
            <a:r>
              <a:rPr lang="en-GB" dirty="0"/>
              <a:t>brain is the </a:t>
            </a:r>
            <a:r>
              <a:rPr lang="en-GB" b="1" dirty="0"/>
              <a:t>defining characteristic </a:t>
            </a:r>
            <a:r>
              <a:rPr lang="en-GB" dirty="0"/>
              <a:t>of the human species.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C20CA7-C5F3-4F5B-983F-573B1E2BAA9D}"/>
              </a:ext>
            </a:extLst>
          </p:cNvPr>
          <p:cNvSpPr txBox="1"/>
          <p:nvPr/>
        </p:nvSpPr>
        <p:spPr>
          <a:xfrm>
            <a:off x="1269506" y="1631552"/>
            <a:ext cx="71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Humans are </a:t>
            </a:r>
            <a:r>
              <a:rPr lang="en-GB" b="1" dirty="0"/>
              <a:t>tool-making animals</a:t>
            </a:r>
            <a:r>
              <a:rPr lang="en-GB" dirty="0"/>
              <a:t>, which is a process that presupposes internal models</a:t>
            </a:r>
          </a:p>
          <a:p>
            <a:r>
              <a:rPr lang="en-GB" dirty="0"/>
              <a:t>and at the same time produces and </a:t>
            </a:r>
            <a:r>
              <a:rPr lang="en-GB" b="1" dirty="0"/>
              <a:t>modifies</a:t>
            </a:r>
            <a:r>
              <a:rPr lang="en-GB" dirty="0"/>
              <a:t> them!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A4240E-F2AB-4569-A552-8D4F20F58975}"/>
              </a:ext>
            </a:extLst>
          </p:cNvPr>
          <p:cNvSpPr txBox="1"/>
          <p:nvPr/>
        </p:nvSpPr>
        <p:spPr>
          <a:xfrm>
            <a:off x="916250" y="2726073"/>
            <a:ext cx="731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We</a:t>
            </a:r>
            <a:r>
              <a:rPr lang="de-AT" dirty="0"/>
              <a:t> live in a </a:t>
            </a:r>
            <a:r>
              <a:rPr lang="de-AT" dirty="0" err="1"/>
              <a:t>two-fold</a:t>
            </a:r>
            <a:r>
              <a:rPr lang="de-AT" dirty="0"/>
              <a:t> </a:t>
            </a:r>
            <a:r>
              <a:rPr lang="de-AT" dirty="0" err="1"/>
              <a:t>environment</a:t>
            </a:r>
            <a:r>
              <a:rPr lang="de-AT" dirty="0"/>
              <a:t> of </a:t>
            </a:r>
            <a:r>
              <a:rPr lang="de-AT" b="1" dirty="0" err="1"/>
              <a:t>primary</a:t>
            </a:r>
            <a:r>
              <a:rPr lang="de-AT" b="1" dirty="0"/>
              <a:t> </a:t>
            </a:r>
            <a:r>
              <a:rPr lang="de-AT" b="1" dirty="0" err="1"/>
              <a:t>metabolism</a:t>
            </a:r>
            <a:r>
              <a:rPr lang="de-AT" b="1" dirty="0"/>
              <a:t> </a:t>
            </a:r>
            <a:r>
              <a:rPr lang="de-AT" dirty="0"/>
              <a:t>and </a:t>
            </a:r>
            <a:r>
              <a:rPr lang="de-AT" b="1" dirty="0" err="1"/>
              <a:t>secondary</a:t>
            </a:r>
            <a:r>
              <a:rPr lang="de-AT" b="1" dirty="0"/>
              <a:t> </a:t>
            </a:r>
            <a:r>
              <a:rPr lang="de-AT" b="1" dirty="0" err="1"/>
              <a:t>metabolism</a:t>
            </a:r>
            <a:r>
              <a:rPr lang="de-AT" dirty="0"/>
              <a:t>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C68501-CD92-46AB-B7AF-5145F052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00" y="3435540"/>
            <a:ext cx="4093472" cy="29133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27C089E-A5E4-4A55-AE3D-6FEECB432944}"/>
              </a:ext>
            </a:extLst>
          </p:cNvPr>
          <p:cNvSpPr txBox="1"/>
          <p:nvPr/>
        </p:nvSpPr>
        <p:spPr>
          <a:xfrm>
            <a:off x="5557421" y="401270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b="1" dirty="0">
                <a:hlinkClick r:id="rId4"/>
              </a:rPr>
              <a:t>Hanappi, 2003</a:t>
            </a:r>
            <a:endParaRPr lang="de-AT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0B943D-0BF7-4C79-88E6-ABD5DDF34F0A}"/>
              </a:ext>
            </a:extLst>
          </p:cNvPr>
          <p:cNvSpPr txBox="1"/>
          <p:nvPr/>
        </p:nvSpPr>
        <p:spPr>
          <a:xfrm>
            <a:off x="1269506" y="2170494"/>
            <a:ext cx="429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Tools</a:t>
            </a:r>
            <a:r>
              <a:rPr lang="de-AT" dirty="0"/>
              <a:t> are </a:t>
            </a:r>
            <a:r>
              <a:rPr lang="de-AT" dirty="0" err="1"/>
              <a:t>built</a:t>
            </a:r>
            <a:r>
              <a:rPr lang="de-AT" dirty="0"/>
              <a:t> to </a:t>
            </a:r>
            <a:r>
              <a:rPr lang="de-AT" b="1" dirty="0" err="1"/>
              <a:t>copy</a:t>
            </a:r>
            <a:r>
              <a:rPr lang="de-AT" dirty="0"/>
              <a:t> and to </a:t>
            </a:r>
            <a:r>
              <a:rPr lang="de-AT" b="1" dirty="0" err="1"/>
              <a:t>improve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actions</a:t>
            </a:r>
            <a:r>
              <a:rPr lang="de-AT" dirty="0"/>
              <a:t>. 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A778FCEB-8ADB-499E-B98C-4384A3390972}"/>
              </a:ext>
            </a:extLst>
          </p:cNvPr>
          <p:cNvSpPr txBox="1"/>
          <p:nvPr/>
        </p:nvSpPr>
        <p:spPr>
          <a:xfrm>
            <a:off x="916993" y="2691404"/>
            <a:ext cx="731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We</a:t>
            </a:r>
            <a:r>
              <a:rPr lang="de-AT" dirty="0"/>
              <a:t> live in a </a:t>
            </a:r>
            <a:r>
              <a:rPr lang="de-AT" dirty="0" err="1"/>
              <a:t>two-fold</a:t>
            </a:r>
            <a:r>
              <a:rPr lang="de-AT" dirty="0"/>
              <a:t> </a:t>
            </a:r>
            <a:r>
              <a:rPr lang="de-AT" dirty="0" err="1"/>
              <a:t>environment</a:t>
            </a:r>
            <a:r>
              <a:rPr lang="de-AT" dirty="0"/>
              <a:t> of </a:t>
            </a:r>
            <a:r>
              <a:rPr lang="de-AT" b="1" dirty="0" err="1"/>
              <a:t>primary</a:t>
            </a:r>
            <a:r>
              <a:rPr lang="de-AT" b="1" dirty="0"/>
              <a:t> </a:t>
            </a:r>
            <a:r>
              <a:rPr lang="de-AT" b="1" dirty="0" err="1"/>
              <a:t>metabolism</a:t>
            </a:r>
            <a:r>
              <a:rPr lang="de-AT" b="1" dirty="0"/>
              <a:t> </a:t>
            </a:r>
            <a:r>
              <a:rPr lang="de-AT" dirty="0"/>
              <a:t>and </a:t>
            </a:r>
            <a:r>
              <a:rPr lang="de-AT" b="1" dirty="0" err="1"/>
              <a:t>secondary</a:t>
            </a:r>
            <a:r>
              <a:rPr lang="de-AT" b="1" dirty="0"/>
              <a:t> </a:t>
            </a:r>
            <a:r>
              <a:rPr lang="de-AT" b="1" dirty="0" err="1"/>
              <a:t>metabolism</a:t>
            </a:r>
            <a:r>
              <a:rPr lang="de-AT" dirty="0"/>
              <a:t>. </a:t>
            </a: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2D4B4361-AD34-48DC-A547-381FDDB2B1F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 dirty="0"/>
              <a:t>11. 12. 2024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2d6898c8e3e_0_12">
            <a:extLst>
              <a:ext uri="{FF2B5EF4-FFF2-40B4-BE49-F238E27FC236}">
                <a16:creationId xmlns:a16="http://schemas.microsoft.com/office/drawing/2014/main" id="{04E2B6A2-A2D2-4C8E-A975-A25FB450E75D}"/>
              </a:ext>
            </a:extLst>
          </p:cNvPr>
          <p:cNvSpPr txBox="1"/>
          <p:nvPr/>
        </p:nvSpPr>
        <p:spPr>
          <a:xfrm>
            <a:off x="258700" y="274650"/>
            <a:ext cx="1296000" cy="73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HISTORY 2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g2d6898c8e3e_0_12">
            <a:extLst>
              <a:ext uri="{FF2B5EF4-FFF2-40B4-BE49-F238E27FC236}">
                <a16:creationId xmlns:a16="http://schemas.microsoft.com/office/drawing/2014/main" id="{2BD1D7D0-4206-4720-8253-97D359514B60}"/>
              </a:ext>
            </a:extLst>
          </p:cNvPr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BE3EE1-9C9F-4F38-BFB9-96A08E1FBC1B}"/>
              </a:ext>
            </a:extLst>
          </p:cNvPr>
          <p:cNvSpPr txBox="1"/>
          <p:nvPr/>
        </p:nvSpPr>
        <p:spPr>
          <a:xfrm>
            <a:off x="659711" y="1920471"/>
            <a:ext cx="3326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Macroeconomic</a:t>
            </a:r>
            <a:r>
              <a:rPr lang="en-GB" dirty="0"/>
              <a:t> Modelling: </a:t>
            </a:r>
            <a:r>
              <a:rPr lang="en-GB" b="1" dirty="0"/>
              <a:t>Tinbergen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35C4E8-793F-44EF-8A43-FF55B5377545}"/>
              </a:ext>
            </a:extLst>
          </p:cNvPr>
          <p:cNvSpPr txBox="1"/>
          <p:nvPr/>
        </p:nvSpPr>
        <p:spPr>
          <a:xfrm>
            <a:off x="659711" y="1009139"/>
            <a:ext cx="7980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Religious Models</a:t>
            </a:r>
            <a:r>
              <a:rPr lang="en-GB" dirty="0"/>
              <a:t>: Human individuals are to be seen as imperfect copies of a supernatural being.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865A8C-78FE-4999-B684-67128B86D077}"/>
              </a:ext>
            </a:extLst>
          </p:cNvPr>
          <p:cNvSpPr txBox="1"/>
          <p:nvPr/>
        </p:nvSpPr>
        <p:spPr>
          <a:xfrm>
            <a:off x="1247067" y="1383408"/>
            <a:ext cx="442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Microfoundations of macroeconomics? Microtheology!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21D50C-00A5-4FF6-A41F-2B6E45DF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13" y="1888378"/>
            <a:ext cx="3597468" cy="26981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2070E6-3132-4FF4-B5EA-DD4EB93A9CD9}"/>
              </a:ext>
            </a:extLst>
          </p:cNvPr>
          <p:cNvSpPr txBox="1"/>
          <p:nvPr/>
        </p:nvSpPr>
        <p:spPr>
          <a:xfrm>
            <a:off x="5812708" y="1397179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hlinkClick r:id="rId3"/>
              </a:rPr>
              <a:t>Compare Hanappi 2014a</a:t>
            </a:r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85D3A2-B4D4-468D-99F0-AB5340956AA7}"/>
              </a:ext>
            </a:extLst>
          </p:cNvPr>
          <p:cNvSpPr txBox="1"/>
          <p:nvPr/>
        </p:nvSpPr>
        <p:spPr>
          <a:xfrm>
            <a:off x="659711" y="2919200"/>
            <a:ext cx="4140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Game-theoretic</a:t>
            </a:r>
            <a:r>
              <a:rPr lang="en-GB" dirty="0"/>
              <a:t> modelling: </a:t>
            </a:r>
            <a:r>
              <a:rPr lang="en-GB" b="1" dirty="0"/>
              <a:t>John von Neumann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9868B2-A8BC-4EF4-B428-DDF8E2137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13" y="3226976"/>
            <a:ext cx="2936222" cy="23215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25BE26-30DB-4D26-87C6-692ED0018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434" y="4586479"/>
            <a:ext cx="3032035" cy="214279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1593A58-86BD-402F-A77C-D5E8BA5E8610}"/>
              </a:ext>
            </a:extLst>
          </p:cNvPr>
          <p:cNvSpPr txBox="1"/>
          <p:nvPr/>
        </p:nvSpPr>
        <p:spPr>
          <a:xfrm>
            <a:off x="6667773" y="5539561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6"/>
              </a:rPr>
              <a:t>Hanappi 2013</a:t>
            </a:r>
            <a:endParaRPr lang="de-A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9053C-1B15-431C-B0F4-92BED841DBD4}"/>
              </a:ext>
            </a:extLst>
          </p:cNvPr>
          <p:cNvSpPr txBox="1"/>
          <p:nvPr/>
        </p:nvSpPr>
        <p:spPr>
          <a:xfrm>
            <a:off x="736846" y="5645217"/>
            <a:ext cx="2908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games are repeated, a variety of</a:t>
            </a:r>
          </a:p>
          <a:p>
            <a:r>
              <a:rPr lang="en-GB" dirty="0"/>
              <a:t>different behaviours can emerge:</a:t>
            </a:r>
          </a:p>
          <a:p>
            <a:r>
              <a:rPr lang="en-GB" dirty="0"/>
              <a:t>The </a:t>
            </a:r>
            <a:r>
              <a:rPr lang="en-GB" dirty="0">
                <a:hlinkClick r:id="rId7" action="ppaction://hlinkfile"/>
              </a:rPr>
              <a:t>Hawk Dove Model</a:t>
            </a: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556C4F20-8B04-4747-A860-2943FE736B2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 dirty="0"/>
              <a:t>11. 12. 2024</a:t>
            </a:r>
          </a:p>
        </p:txBody>
      </p:sp>
    </p:spTree>
    <p:extLst>
      <p:ext uri="{BB962C8B-B14F-4D97-AF65-F5344CB8AC3E}">
        <p14:creationId xmlns:p14="http://schemas.microsoft.com/office/powerpoint/2010/main" val="35615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2d6898c8e3e_0_12">
            <a:extLst>
              <a:ext uri="{FF2B5EF4-FFF2-40B4-BE49-F238E27FC236}">
                <a16:creationId xmlns:a16="http://schemas.microsoft.com/office/drawing/2014/main" id="{B8670192-B94C-4D7E-9E6D-8E800FB06656}"/>
              </a:ext>
            </a:extLst>
          </p:cNvPr>
          <p:cNvSpPr txBox="1"/>
          <p:nvPr/>
        </p:nvSpPr>
        <p:spPr>
          <a:xfrm>
            <a:off x="258700" y="274650"/>
            <a:ext cx="1296000" cy="73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HISTORY 3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g2d6898c8e3e_0_12">
            <a:extLst>
              <a:ext uri="{FF2B5EF4-FFF2-40B4-BE49-F238E27FC236}">
                <a16:creationId xmlns:a16="http://schemas.microsoft.com/office/drawing/2014/main" id="{A1BD044C-F30E-4E1C-9961-ED467DFC5CDB}"/>
              </a:ext>
            </a:extLst>
          </p:cNvPr>
          <p:cNvSpPr txBox="1"/>
          <p:nvPr/>
        </p:nvSpPr>
        <p:spPr>
          <a:xfrm>
            <a:off x="6598575" y="97024"/>
            <a:ext cx="2485500" cy="59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58EEC7-89C1-41BE-A2EF-2CEC7DBB31B6}"/>
              </a:ext>
            </a:extLst>
          </p:cNvPr>
          <p:cNvSpPr txBox="1"/>
          <p:nvPr/>
        </p:nvSpPr>
        <p:spPr>
          <a:xfrm>
            <a:off x="755089" y="1293795"/>
            <a:ext cx="76338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Step 1</a:t>
            </a:r>
            <a:r>
              <a:rPr lang="en-US" sz="1200" dirty="0"/>
              <a:t>: </a:t>
            </a:r>
            <a:r>
              <a:rPr lang="en-US" sz="1200" b="1" dirty="0"/>
              <a:t>Choose a topic </a:t>
            </a:r>
            <a:r>
              <a:rPr lang="en-US" sz="1200" dirty="0"/>
              <a:t>that is closed enough with respect to its environment to allow for an independent </a:t>
            </a:r>
          </a:p>
          <a:p>
            <a:r>
              <a:rPr lang="en-US" sz="1200" dirty="0"/>
              <a:t>consideration of its internal dynamics. </a:t>
            </a:r>
          </a:p>
          <a:p>
            <a:r>
              <a:rPr lang="en-US" sz="1200" b="1" i="1" dirty="0"/>
              <a:t>Step 2</a:t>
            </a:r>
            <a:r>
              <a:rPr lang="en-US" sz="1200" dirty="0"/>
              <a:t>: </a:t>
            </a:r>
            <a:r>
              <a:rPr lang="en-US" sz="1200" b="1" dirty="0"/>
              <a:t>Identify the major agents </a:t>
            </a:r>
            <a:r>
              <a:rPr lang="en-US" sz="1200" dirty="0"/>
              <a:t>in your model. Each agent has at least one goal variable and at least </a:t>
            </a:r>
          </a:p>
          <a:p>
            <a:r>
              <a:rPr lang="en-US" sz="1200" dirty="0"/>
              <a:t>one instrument variable.</a:t>
            </a:r>
          </a:p>
          <a:p>
            <a:r>
              <a:rPr lang="en-US" sz="1200" b="1" i="1" dirty="0"/>
              <a:t>Step 3</a:t>
            </a:r>
            <a:r>
              <a:rPr lang="en-US" sz="1200" dirty="0"/>
              <a:t>: Construct the </a:t>
            </a:r>
            <a:r>
              <a:rPr lang="en-US" sz="1200" b="1" dirty="0"/>
              <a:t>internal models of the agents</a:t>
            </a:r>
            <a:r>
              <a:rPr lang="en-US" sz="1200" dirty="0"/>
              <a:t>. The result of step 3 is a non-quantified logical blueprint</a:t>
            </a:r>
          </a:p>
          <a:p>
            <a:r>
              <a:rPr lang="en-US" sz="1200" dirty="0"/>
              <a:t> of the model. </a:t>
            </a:r>
          </a:p>
          <a:p>
            <a:r>
              <a:rPr lang="en-US" sz="1200" b="1" i="1" dirty="0"/>
              <a:t>Step 4</a:t>
            </a:r>
            <a:r>
              <a:rPr lang="en-US" sz="1200" dirty="0"/>
              <a:t>: </a:t>
            </a:r>
            <a:r>
              <a:rPr lang="en-US" sz="1200" b="1" dirty="0"/>
              <a:t>Empirical data </a:t>
            </a:r>
            <a:r>
              <a:rPr lang="en-US" sz="1200" dirty="0"/>
              <a:t>for all used variables has to be found. </a:t>
            </a:r>
          </a:p>
          <a:p>
            <a:r>
              <a:rPr lang="en-US" sz="1200" b="1" i="1" dirty="0"/>
              <a:t>Step 5</a:t>
            </a:r>
            <a:r>
              <a:rPr lang="en-US" sz="1200" dirty="0"/>
              <a:t>: </a:t>
            </a:r>
            <a:r>
              <a:rPr lang="en-US" sz="1200" b="1" dirty="0"/>
              <a:t>Econometric estimation </a:t>
            </a:r>
            <a:r>
              <a:rPr lang="en-US" sz="1200" dirty="0"/>
              <a:t>and calibration of the suggested relationships </a:t>
            </a:r>
          </a:p>
          <a:p>
            <a:r>
              <a:rPr lang="en-US" sz="1200" b="1" i="1" dirty="0"/>
              <a:t>Step 6</a:t>
            </a:r>
            <a:r>
              <a:rPr lang="en-US" sz="1200" dirty="0"/>
              <a:t>: </a:t>
            </a:r>
            <a:r>
              <a:rPr lang="en-US" sz="1200" b="1" i="1" dirty="0"/>
              <a:t>Software implementation</a:t>
            </a:r>
            <a:r>
              <a:rPr lang="en-US" sz="1200" dirty="0"/>
              <a:t> of the model. There is a broad range of simulation tools. </a:t>
            </a:r>
          </a:p>
          <a:p>
            <a:r>
              <a:rPr lang="en-US" sz="1200" dirty="0"/>
              <a:t>The first implementation of a new model is usually considered as a preliminary toy model</a:t>
            </a:r>
          </a:p>
          <a:p>
            <a:r>
              <a:rPr lang="en-US" sz="1200" b="1" i="1" dirty="0"/>
              <a:t>Step 7</a:t>
            </a:r>
            <a:r>
              <a:rPr lang="en-US" sz="1200" dirty="0"/>
              <a:t>: </a:t>
            </a:r>
            <a:r>
              <a:rPr lang="en-US" sz="1200" b="1" dirty="0"/>
              <a:t>Systematic results generation </a:t>
            </a:r>
            <a:r>
              <a:rPr lang="en-US" sz="1200" dirty="0"/>
              <a:t>by a large number of steadily improved simulation runs. </a:t>
            </a:r>
          </a:p>
          <a:p>
            <a:r>
              <a:rPr lang="en-US" sz="1200" dirty="0"/>
              <a:t>The overall emerged new knowledge has to be collected, interpreted, and condensed in a report. </a:t>
            </a:r>
            <a:endParaRPr lang="de-AT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B44F5-1EFC-4B8A-8E4F-B3A52719BA16}"/>
              </a:ext>
            </a:extLst>
          </p:cNvPr>
          <p:cNvSpPr txBox="1"/>
          <p:nvPr/>
        </p:nvSpPr>
        <p:spPr>
          <a:xfrm>
            <a:off x="674704" y="852209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A recipe </a:t>
            </a:r>
            <a:r>
              <a:rPr lang="de-AT" b="1" dirty="0" err="1"/>
              <a:t>for</a:t>
            </a:r>
            <a:r>
              <a:rPr lang="de-AT" b="1" dirty="0"/>
              <a:t> </a:t>
            </a:r>
            <a:r>
              <a:rPr lang="de-AT" b="1" dirty="0" err="1"/>
              <a:t>constructing</a:t>
            </a:r>
            <a:r>
              <a:rPr lang="de-AT" b="1" dirty="0"/>
              <a:t> an ABM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1F1FAB-2EBB-44DF-83DA-1FD1A6E589EF}"/>
              </a:ext>
            </a:extLst>
          </p:cNvPr>
          <p:cNvSpPr txBox="1"/>
          <p:nvPr/>
        </p:nvSpPr>
        <p:spPr>
          <a:xfrm>
            <a:off x="4323425" y="85513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2"/>
              </a:rPr>
              <a:t>Hanappi 2017</a:t>
            </a:r>
            <a:endParaRPr lang="de-AT" dirty="0"/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7B6698-0202-4C93-8611-BE444922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9" y="4273228"/>
            <a:ext cx="3289390" cy="20536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A56F7F-2FD2-46CD-BEA8-D3D0AEE69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624313"/>
            <a:ext cx="3816911" cy="270256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EA81D5F-8E37-4BC6-8F41-4A971FE850AC}"/>
              </a:ext>
            </a:extLst>
          </p:cNvPr>
          <p:cNvSpPr txBox="1"/>
          <p:nvPr/>
        </p:nvSpPr>
        <p:spPr>
          <a:xfrm>
            <a:off x="906700" y="3870664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/>
              <a:t>Example</a:t>
            </a:r>
            <a:r>
              <a:rPr lang="de-AT" b="1" dirty="0"/>
              <a:t>: China versus USA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C47F94-AC11-4C2C-832B-04FE0593AB78}"/>
              </a:ext>
            </a:extLst>
          </p:cNvPr>
          <p:cNvSpPr txBox="1"/>
          <p:nvPr/>
        </p:nvSpPr>
        <p:spPr>
          <a:xfrm>
            <a:off x="6799212" y="3676063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Compare </a:t>
            </a:r>
            <a:r>
              <a:rPr lang="de-AT" dirty="0">
                <a:hlinkClick r:id="rId5"/>
              </a:rPr>
              <a:t>Hanappi 2024</a:t>
            </a:r>
            <a:endParaRPr lang="de-AT" dirty="0"/>
          </a:p>
          <a:p>
            <a:endParaRPr lang="de-AT" dirty="0"/>
          </a:p>
        </p:txBody>
      </p:sp>
      <p:sp>
        <p:nvSpPr>
          <p:cNvPr id="13" name="Google Shape;90;p1">
            <a:extLst>
              <a:ext uri="{FF2B5EF4-FFF2-40B4-BE49-F238E27FC236}">
                <a16:creationId xmlns:a16="http://schemas.microsoft.com/office/drawing/2014/main" id="{77FFFE2A-66CA-48EC-9838-28E29F03371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 dirty="0"/>
              <a:t>11. 12. 2024</a:t>
            </a:r>
          </a:p>
        </p:txBody>
      </p:sp>
    </p:spTree>
    <p:extLst>
      <p:ext uri="{BB962C8B-B14F-4D97-AF65-F5344CB8AC3E}">
        <p14:creationId xmlns:p14="http://schemas.microsoft.com/office/powerpoint/2010/main" val="34914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 dirty="0"/>
              <a:t>Modelling – Stage 1</a:t>
            </a: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2843808" y="5013176"/>
            <a:ext cx="3754760" cy="108012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de-AT" sz="2500" b="1"/>
              <a:t>Identify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de-AT" sz="2500"/>
              <a:t>Variables &amp; Relationships</a:t>
            </a:r>
            <a:endParaRPr sz="2500"/>
          </a:p>
        </p:txBody>
      </p:sp>
      <p:sp>
        <p:nvSpPr>
          <p:cNvPr id="106" name="Google Shape;106;p2"/>
          <p:cNvSpPr txBox="1"/>
          <p:nvPr/>
        </p:nvSpPr>
        <p:spPr>
          <a:xfrm>
            <a:off x="395536" y="1340768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012160" y="1340768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971600" y="2276872"/>
            <a:ext cx="2736304" cy="792088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95536" y="3284984"/>
            <a:ext cx="2736304" cy="792088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79512" y="4149080"/>
            <a:ext cx="37444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driven methods,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principal components analysis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868144" y="3429000"/>
            <a:ext cx="2736304" cy="792088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it to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508104" y="2204864"/>
            <a:ext cx="2736304" cy="792088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3131840" y="3645024"/>
            <a:ext cx="1296144" cy="136815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4" name="Google Shape;114;p2"/>
          <p:cNvCxnSpPr/>
          <p:nvPr/>
        </p:nvCxnSpPr>
        <p:spPr>
          <a:xfrm>
            <a:off x="3707904" y="2636912"/>
            <a:ext cx="864096" cy="237626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5" name="Google Shape;115;p2"/>
          <p:cNvCxnSpPr>
            <a:stCxn id="111" idx="1"/>
          </p:cNvCxnSpPr>
          <p:nvPr/>
        </p:nvCxnSpPr>
        <p:spPr>
          <a:xfrm flipH="1">
            <a:off x="5148144" y="3825044"/>
            <a:ext cx="720000" cy="1188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6" name="Google Shape;116;p2"/>
          <p:cNvCxnSpPr/>
          <p:nvPr/>
        </p:nvCxnSpPr>
        <p:spPr>
          <a:xfrm flipH="1">
            <a:off x="4860032" y="2564904"/>
            <a:ext cx="648072" cy="244827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7" name="Google Shape;1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/>
              <a:t>11. 12. 2024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6598575" y="97025"/>
            <a:ext cx="248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Pantheon University Athens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72025" y="195275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ESSENCE 1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 rot="10800000" flipH="1">
            <a:off x="1835696" y="1268760"/>
            <a:ext cx="5544616" cy="4896544"/>
          </a:xfrm>
          <a:prstGeom prst="blockArc">
            <a:avLst>
              <a:gd name="adj1" fmla="val 10800000"/>
              <a:gd name="adj2" fmla="val 12799"/>
              <a:gd name="adj3" fmla="val 5948"/>
            </a:avLst>
          </a:prstGeom>
          <a:solidFill>
            <a:schemeClr val="accent1">
              <a:alpha val="21568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Modelling – Stage 2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2771800" y="3933056"/>
            <a:ext cx="3754760" cy="108012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de-AT" sz="2500" b="1"/>
              <a:t>Specific Model </a:t>
            </a:r>
            <a:endParaRPr sz="2500" b="1"/>
          </a:p>
          <a:p>
            <a:pPr marL="342900" lvl="0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de-AT" sz="2500"/>
              <a:t>is formulated</a:t>
            </a:r>
            <a:endParaRPr sz="2500"/>
          </a:p>
        </p:txBody>
      </p:sp>
      <p:sp>
        <p:nvSpPr>
          <p:cNvPr id="128" name="Google Shape;128;p3"/>
          <p:cNvSpPr txBox="1"/>
          <p:nvPr/>
        </p:nvSpPr>
        <p:spPr>
          <a:xfrm>
            <a:off x="387886" y="1340768"/>
            <a:ext cx="27363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012160" y="1340768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Deductive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71600" y="2276872"/>
            <a:ext cx="2736304" cy="50405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Econometrics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508104" y="2204864"/>
            <a:ext cx="2736304" cy="936104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Axiomatic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>
            <a:off x="3707904" y="2636912"/>
            <a:ext cx="720080" cy="129614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3" name="Google Shape;133;p3"/>
          <p:cNvCxnSpPr/>
          <p:nvPr/>
        </p:nvCxnSpPr>
        <p:spPr>
          <a:xfrm flipH="1">
            <a:off x="4932040" y="2564904"/>
            <a:ext cx="576064" cy="136815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" name="Google Shape;13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/>
              <a:t>11. 12. 2024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5580112" y="3284984"/>
            <a:ext cx="331236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899592" y="3068960"/>
            <a:ext cx="30243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 relationships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3779912" y="5445224"/>
            <a:ext cx="1656184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285750" y="274650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ESSENCE 2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Modelling – Stage 2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395536" y="1340768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6012160" y="1340768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Deductive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971600" y="2276872"/>
            <a:ext cx="2736304" cy="50405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Econometrics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508104" y="2204864"/>
            <a:ext cx="2736304" cy="936104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Axiomatic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/>
              <a:t>11. 12. 2024</a:t>
            </a: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580112" y="3284984"/>
            <a:ext cx="331236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899592" y="2924944"/>
            <a:ext cx="30243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 relationships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899592" y="3933056"/>
            <a:ext cx="2736304" cy="50405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899592" y="4653136"/>
            <a:ext cx="2952328" cy="36004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based Simulation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899592" y="5229200"/>
            <a:ext cx="2952328" cy="648072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Heterogenous Agent based Simulation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5508104" y="3933056"/>
            <a:ext cx="2736304" cy="50405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Result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508104" y="4653136"/>
            <a:ext cx="2736304" cy="432048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general Result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5508104" y="5301208"/>
            <a:ext cx="2736304" cy="36004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Comparative Statics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5508104" y="5805264"/>
            <a:ext cx="2736304" cy="36004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Comparative Dynamics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14850" y="274650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ESSENCE 3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Modelling – Stage 3</a:t>
            </a:r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 dirty="0"/>
              <a:t>11. 12. 2024</a:t>
            </a:r>
            <a:endParaRPr dirty="0"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pic>
        <p:nvPicPr>
          <p:cNvPr id="168" name="Google Shape;16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258700" y="274650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ESSENCE 4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Modelling – Refinements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AT"/>
              <a:t>11. 12. 2024</a:t>
            </a: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Email:  hanappi@gmail.com</a:t>
            </a: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xfrm>
            <a:off x="1907704" y="1556792"/>
            <a:ext cx="505090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b="1"/>
              <a:t>Modelling internal modelling</a:t>
            </a:r>
            <a:endParaRPr b="1"/>
          </a:p>
        </p:txBody>
      </p:sp>
      <p:sp>
        <p:nvSpPr>
          <p:cNvPr id="178" name="Google Shape;178;p6"/>
          <p:cNvSpPr txBox="1"/>
          <p:nvPr/>
        </p:nvSpPr>
        <p:spPr>
          <a:xfrm>
            <a:off x="323528" y="2276872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5940152" y="2276872"/>
            <a:ext cx="27363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899592" y="3356992"/>
            <a:ext cx="2952328" cy="36004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 Interviews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364088" y="3356992"/>
            <a:ext cx="2952328" cy="36004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131840" y="4149080"/>
            <a:ext cx="2736304" cy="50405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Theory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2555776" y="4869160"/>
            <a:ext cx="3888432" cy="936104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Evolutionary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of Social sciences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195800" y="269175"/>
            <a:ext cx="1296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ESSENCE 5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(4:3)</PresentationFormat>
  <Paragraphs>178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Larissa-Design</vt:lpstr>
      <vt:lpstr> Agent Based Modelling   History, Essence and Future. </vt:lpstr>
      <vt:lpstr>PowerPoint Presentation</vt:lpstr>
      <vt:lpstr>PowerPoint Presentation</vt:lpstr>
      <vt:lpstr>PowerPoint Presentation</vt:lpstr>
      <vt:lpstr>Modelling – Stage 1</vt:lpstr>
      <vt:lpstr>Modelling – Stage 2</vt:lpstr>
      <vt:lpstr>Modelling – Stage 2</vt:lpstr>
      <vt:lpstr>Modelling – Stage 3</vt:lpstr>
      <vt:lpstr>Modelling – Refinements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Based Modelling   History, Essence and Future.</dc:title>
  <dc:creator>n/a</dc:creator>
  <cp:lastModifiedBy>Hardy Hanappi</cp:lastModifiedBy>
  <cp:revision>41</cp:revision>
  <dcterms:created xsi:type="dcterms:W3CDTF">2011-11-03T10:09:43Z</dcterms:created>
  <dcterms:modified xsi:type="dcterms:W3CDTF">2024-12-12T12:22:54Z</dcterms:modified>
</cp:coreProperties>
</file>